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0"/>
    <p:restoredTop sz="94792"/>
  </p:normalViewPr>
  <p:slideViewPr>
    <p:cSldViewPr snapToGrid="0" snapToObjects="1">
      <p:cViewPr varScale="1">
        <p:scale>
          <a:sx n="55" d="100"/>
          <a:sy n="55" d="100"/>
        </p:scale>
        <p:origin x="666" y="114"/>
      </p:cViewPr>
      <p:guideLst/>
    </p:cSldViewPr>
  </p:slideViewPr>
  <p:outlineViewPr>
    <p:cViewPr>
      <p:scale>
        <a:sx n="33" d="100"/>
        <a:sy n="33" d="100"/>
      </p:scale>
      <p:origin x="0" y="-115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t>3.09.2021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t>3.09.2021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t>3.09.2021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t>3.09.2021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t>3.09.2021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3.09.2021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3.09.2021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t>3.09.2021</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a16="http://schemas.microsoft.com/office/drawing/2014/main"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AİLE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a16="http://schemas.microsoft.com/office/drawing/2014/main"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r>
              <a:rPr lang="tr-TR" sz="7200" b="1" dirty="0">
                <a:cs typeface="Times New Roman" panose="02020603050405020304" pitchFamily="18" charset="0"/>
              </a:rPr>
              <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242487"/>
            <a:ext cx="17972676" cy="7134890"/>
          </a:xfrm>
        </p:spPr>
        <p:txBody>
          <a:bodyPr>
            <a:normAutofit fontScale="92500"/>
          </a:bodyPr>
          <a:lstStyle/>
          <a:p>
            <a:pPr marL="342900" lvl="0" indent="-342900">
              <a:lnSpc>
                <a:spcPct val="150000"/>
              </a:lnSpc>
              <a:buClr>
                <a:srgbClr val="FF0000"/>
              </a:buClr>
              <a:buFont typeface="Symbol" panose="05050102010706020507" pitchFamily="18" charset="2"/>
              <a:buChar char=""/>
            </a:pPr>
            <a:r>
              <a:rPr lang="tr-TR" sz="54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342900" lvl="1" indent="-342900">
              <a:lnSpc>
                <a:spcPct val="150000"/>
              </a:lnSpc>
              <a:buClr>
                <a:srgbClr val="FF0000"/>
              </a:buClr>
              <a:buFont typeface="Symbol" panose="05050102010706020507" pitchFamily="18" charset="2"/>
              <a:buChar char=""/>
            </a:pPr>
            <a:r>
              <a:rPr lang="tr-TR" sz="54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6214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val="268859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7188620" y="4183595"/>
            <a:ext cx="16196673" cy="4154984"/>
          </a:xfrm>
          <a:prstGeom prst="rect">
            <a:avLst/>
          </a:prstGeom>
          <a:noFill/>
        </p:spPr>
        <p:txBody>
          <a:bodyPr wrap="square" rtlCol="0">
            <a:spAutoFit/>
          </a:bodyPr>
          <a:lstStyle/>
          <a:p>
            <a:r>
              <a:rPr lang="tr-TR" altLang="tr-TR" sz="6600" b="1" dirty="0">
                <a:cs typeface="Times New Roman" panose="02020603050405020304" pitchFamily="18" charset="0"/>
              </a:rPr>
              <a:t>Çocuğunuza yardımcı olmadan </a:t>
            </a:r>
          </a:p>
          <a:p>
            <a:r>
              <a:rPr lang="tr-TR" altLang="tr-TR" sz="6600" b="1" dirty="0">
                <a:cs typeface="Times New Roman" panose="02020603050405020304" pitchFamily="18" charset="0"/>
              </a:rPr>
              <a:t>önce unutmayın; sizler de bu süreçte</a:t>
            </a:r>
          </a:p>
          <a:p>
            <a:r>
              <a:rPr lang="tr-TR" altLang="tr-TR" sz="6600" b="1" dirty="0">
                <a:cs typeface="Times New Roman" panose="02020603050405020304" pitchFamily="18" charset="0"/>
              </a:rPr>
              <a:t>etkilendiniz ve bu süreç sizin için de </a:t>
            </a:r>
          </a:p>
          <a:p>
            <a:r>
              <a:rPr lang="tr-TR" altLang="tr-TR" sz="6600" b="1" dirty="0">
                <a:cs typeface="Times New Roman" panose="02020603050405020304" pitchFamily="18" charset="0"/>
              </a:rPr>
              <a:t>zorlayıcı olmuş olabilir.</a:t>
            </a:r>
            <a:endParaRPr lang="tr-TR" sz="6600" b="1" dirty="0">
              <a:cs typeface="Times New Roman" panose="02020603050405020304" pitchFamily="18" charset="0"/>
            </a:endParaRPr>
          </a:p>
        </p:txBody>
      </p:sp>
    </p:spTree>
    <p:extLst>
      <p:ext uri="{BB962C8B-B14F-4D97-AF65-F5344CB8AC3E}">
        <p14:creationId xmlns:p14="http://schemas.microsoft.com/office/powerpoint/2010/main" val="399983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908856" y="4706337"/>
            <a:ext cx="11103428" cy="3785652"/>
          </a:xfrm>
          <a:prstGeom prst="rect">
            <a:avLst/>
          </a:prstGeom>
          <a:noFill/>
        </p:spPr>
        <p:txBody>
          <a:bodyPr wrap="square" rtlCol="0">
            <a:spAutoFit/>
          </a:bodyPr>
          <a:lstStyle/>
          <a:p>
            <a:r>
              <a:rPr lang="tr-TR" sz="8000" b="1" dirty="0">
                <a:cs typeface="Times New Roman" panose="02020603050405020304" pitchFamily="18" charset="0"/>
              </a:rPr>
              <a:t>Salgın Hastalığına Bağlı Olarak Yetişkinlerde </a:t>
            </a:r>
          </a:p>
          <a:p>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a:cs typeface="Times New Roman" panose="02020603050405020304" pitchFamily="18" charset="0"/>
              </a:rPr>
              <a:t>Yorgunluk, bitkinlik,</a:t>
            </a: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FİZYOLOJİK TEPKİLER</a:t>
            </a:r>
          </a:p>
        </p:txBody>
      </p:sp>
    </p:spTree>
    <p:extLst>
      <p:ext uri="{BB962C8B-B14F-4D97-AF65-F5344CB8AC3E}">
        <p14:creationId xmlns:p14="http://schemas.microsoft.com/office/powerpoint/2010/main" val="336155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a:cs typeface="Times New Roman" panose="02020603050405020304" pitchFamily="18" charset="0"/>
              </a:rPr>
              <a:t>Suçluluk, 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DUYGUSAL TEPKİLER</a:t>
            </a:r>
          </a:p>
        </p:txBody>
      </p:sp>
    </p:spTree>
    <p:extLst>
      <p:ext uri="{BB962C8B-B14F-4D97-AF65-F5344CB8AC3E}">
        <p14:creationId xmlns:p14="http://schemas.microsoft.com/office/powerpoint/2010/main" val="173836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düşünceler/ 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BİLİŞSEL TEPKİLER</a:t>
            </a:r>
          </a:p>
        </p:txBody>
      </p:sp>
    </p:spTree>
    <p:extLst>
      <p:ext uri="{BB962C8B-B14F-4D97-AF65-F5344CB8AC3E}">
        <p14:creationId xmlns:p14="http://schemas.microsoft.com/office/powerpoint/2010/main" val="146116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KİŞİLER 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SOSYAL ETKİLER</a:t>
            </a:r>
          </a:p>
        </p:txBody>
      </p:sp>
    </p:spTree>
    <p:extLst>
      <p:ext uri="{BB962C8B-B14F-4D97-AF65-F5344CB8AC3E}">
        <p14:creationId xmlns:p14="http://schemas.microsoft.com/office/powerpoint/2010/main" val="1314509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4" y="381000"/>
            <a:ext cx="12812485" cy="830997"/>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İNANÇ SİSTEMİNDEKİ DEĞİŞİKLİKLER</a:t>
            </a:r>
          </a:p>
        </p:txBody>
      </p:sp>
      <p:sp>
        <p:nvSpPr>
          <p:cNvPr id="6" name="Metin kutusu 17">
            <a:extLst>
              <a:ext uri="{FF2B5EF4-FFF2-40B4-BE49-F238E27FC236}">
                <a16:creationId xmlns:a16="http://schemas.microsoft.com/office/drawing/2014/main" id="{9074867C-8015-534E-8A10-9CE6606058CB}"/>
              </a:ext>
            </a:extLst>
          </p:cNvPr>
          <p:cNvSpPr txBox="1"/>
          <p:nvPr/>
        </p:nvSpPr>
        <p:spPr>
          <a:xfrm>
            <a:off x="1550438" y="4476699"/>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Dünya güvenli bir yerdir.</a:t>
            </a:r>
          </a:p>
        </p:txBody>
      </p:sp>
      <p:sp>
        <p:nvSpPr>
          <p:cNvPr id="7" name="Metin kutusu 19">
            <a:extLst>
              <a:ext uri="{FF2B5EF4-FFF2-40B4-BE49-F238E27FC236}">
                <a16:creationId xmlns:a16="http://schemas.microsoft.com/office/drawing/2014/main" id="{149CAB52-7AE0-A94C-8FAB-5B53108123C3}"/>
              </a:ext>
            </a:extLst>
          </p:cNvPr>
          <p:cNvSpPr txBox="1"/>
          <p:nvPr/>
        </p:nvSpPr>
        <p:spPr>
          <a:xfrm>
            <a:off x="1568079" y="5343250"/>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İnsanlar adildir.</a:t>
            </a:r>
          </a:p>
        </p:txBody>
      </p:sp>
      <p:sp>
        <p:nvSpPr>
          <p:cNvPr id="8" name="Metin kutusu 14">
            <a:extLst>
              <a:ext uri="{FF2B5EF4-FFF2-40B4-BE49-F238E27FC236}">
                <a16:creationId xmlns:a16="http://schemas.microsoft.com/office/drawing/2014/main" id="{CD98E33F-A40F-504F-B37B-62243D94C428}"/>
              </a:ext>
            </a:extLst>
          </p:cNvPr>
          <p:cNvSpPr txBox="1"/>
          <p:nvPr/>
        </p:nvSpPr>
        <p:spPr>
          <a:xfrm>
            <a:off x="1569791" y="6174979"/>
            <a:ext cx="10237198" cy="769441"/>
          </a:xfrm>
          <a:prstGeom prst="rect">
            <a:avLst/>
          </a:prstGeom>
          <a:noFill/>
        </p:spPr>
        <p:txBody>
          <a:bodyPr wrap="square" rtlCol="0">
            <a:spAutoFit/>
          </a:bodyPr>
          <a:lstStyle/>
          <a:p>
            <a:pPr>
              <a:defRPr/>
            </a:pPr>
            <a:r>
              <a:rPr lang="tr-TR" sz="4400" dirty="0">
                <a:cs typeface="Times New Roman" panose="02020603050405020304" pitchFamily="18" charset="0"/>
              </a:rPr>
              <a:t>Annem/Babam beni korur </a:t>
            </a:r>
            <a:r>
              <a:rPr lang="tr-TR" sz="3600" dirty="0">
                <a:cs typeface="Times New Roman" panose="02020603050405020304" pitchFamily="18" charset="0"/>
              </a:rPr>
              <a:t>(çocuklarda)</a:t>
            </a:r>
          </a:p>
        </p:txBody>
      </p:sp>
      <p:sp>
        <p:nvSpPr>
          <p:cNvPr id="9" name="Metin kutusu 16">
            <a:extLst>
              <a:ext uri="{FF2B5EF4-FFF2-40B4-BE49-F238E27FC236}">
                <a16:creationId xmlns:a16="http://schemas.microsoft.com/office/drawing/2014/main" id="{5793D24A-911A-8147-A63E-14E82EEBAEAD}"/>
              </a:ext>
            </a:extLst>
          </p:cNvPr>
          <p:cNvSpPr txBox="1"/>
          <p:nvPr/>
        </p:nvSpPr>
        <p:spPr>
          <a:xfrm>
            <a:off x="1568078" y="7072151"/>
            <a:ext cx="8426411" cy="769441"/>
          </a:xfrm>
          <a:prstGeom prst="rect">
            <a:avLst/>
          </a:prstGeom>
          <a:noFill/>
        </p:spPr>
        <p:txBody>
          <a:bodyPr wrap="square" rtlCol="0">
            <a:spAutoFit/>
          </a:bodyPr>
          <a:lstStyle/>
          <a:p>
            <a:pPr>
              <a:defRPr/>
            </a:pPr>
            <a:r>
              <a:rPr lang="tr-TR" sz="4400" dirty="0">
                <a:cs typeface="Times New Roman" panose="02020603050405020304" pitchFamily="18" charset="0"/>
              </a:rPr>
              <a:t>Kötü olaylar benim başıma gelmez.</a:t>
            </a:r>
          </a:p>
        </p:txBody>
      </p:sp>
      <p:sp>
        <p:nvSpPr>
          <p:cNvPr id="10" name="Metin kutusu 21">
            <a:extLst>
              <a:ext uri="{FF2B5EF4-FFF2-40B4-BE49-F238E27FC236}">
                <a16:creationId xmlns:a16="http://schemas.microsoft.com/office/drawing/2014/main" id="{1B548D7D-5C38-6E41-A91A-0B25FAFA0125}"/>
              </a:ext>
            </a:extLst>
          </p:cNvPr>
          <p:cNvSpPr txBox="1"/>
          <p:nvPr/>
        </p:nvSpPr>
        <p:spPr>
          <a:xfrm>
            <a:off x="1568079" y="884713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 değerliyim.</a:t>
            </a:r>
          </a:p>
        </p:txBody>
      </p:sp>
      <p:sp>
        <p:nvSpPr>
          <p:cNvPr id="11" name="Metin kutusu 22">
            <a:extLst>
              <a:ext uri="{FF2B5EF4-FFF2-40B4-BE49-F238E27FC236}">
                <a16:creationId xmlns:a16="http://schemas.microsoft.com/office/drawing/2014/main" id="{D8A3C3D5-B9AE-9145-AC53-2CAAF4461A2E}"/>
              </a:ext>
            </a:extLst>
          </p:cNvPr>
          <p:cNvSpPr txBox="1"/>
          <p:nvPr/>
        </p:nvSpPr>
        <p:spPr>
          <a:xfrm>
            <a:off x="1568079" y="796020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Benimle ilgilenirler </a:t>
            </a:r>
            <a:r>
              <a:rPr lang="tr-TR" sz="3600" dirty="0">
                <a:cs typeface="Times New Roman" panose="02020603050405020304" pitchFamily="18" charset="0"/>
              </a:rPr>
              <a:t>(çocuklarda).</a:t>
            </a:r>
          </a:p>
        </p:txBody>
      </p:sp>
      <p:sp>
        <p:nvSpPr>
          <p:cNvPr id="14" name="Metin kutusu 31">
            <a:extLst>
              <a:ext uri="{FF2B5EF4-FFF2-40B4-BE49-F238E27FC236}">
                <a16:creationId xmlns:a16="http://schemas.microsoft.com/office/drawing/2014/main" id="{2DD8E2A6-FCC0-6347-AEDF-2C3656087EFF}"/>
              </a:ext>
            </a:extLst>
          </p:cNvPr>
          <p:cNvSpPr txBox="1"/>
          <p:nvPr/>
        </p:nvSpPr>
        <p:spPr>
          <a:xfrm>
            <a:off x="10703230" y="4521775"/>
            <a:ext cx="4239840"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15" name="Metin kutusu 33">
            <a:extLst>
              <a:ext uri="{FF2B5EF4-FFF2-40B4-BE49-F238E27FC236}">
                <a16:creationId xmlns:a16="http://schemas.microsoft.com/office/drawing/2014/main" id="{23DF5AE4-3BED-4143-A80B-A18E571795D8}"/>
              </a:ext>
            </a:extLst>
          </p:cNvPr>
          <p:cNvSpPr txBox="1"/>
          <p:nvPr/>
        </p:nvSpPr>
        <p:spPr>
          <a:xfrm>
            <a:off x="10712050" y="7054039"/>
            <a:ext cx="2494099" cy="769441"/>
          </a:xfrm>
          <a:prstGeom prst="rect">
            <a:avLst/>
          </a:prstGeom>
          <a:noFill/>
        </p:spPr>
        <p:txBody>
          <a:bodyPr wrap="square" rtlCol="0">
            <a:spAutoFit/>
          </a:bodyPr>
          <a:lstStyle/>
          <a:p>
            <a:pPr>
              <a:defRPr/>
            </a:pPr>
            <a:r>
              <a:rPr lang="tr-TR" sz="4400" dirty="0">
                <a:cs typeface="Times New Roman" panose="02020603050405020304" pitchFamily="18" charset="0"/>
              </a:rPr>
              <a:t>GELİR</a:t>
            </a:r>
          </a:p>
        </p:txBody>
      </p:sp>
      <p:sp>
        <p:nvSpPr>
          <p:cNvPr id="16" name="Metin kutusu 34">
            <a:extLst>
              <a:ext uri="{FF2B5EF4-FFF2-40B4-BE49-F238E27FC236}">
                <a16:creationId xmlns:a16="http://schemas.microsoft.com/office/drawing/2014/main" id="{E2665E62-04D9-E04A-8F76-B6A9F2F25AF2}"/>
              </a:ext>
            </a:extLst>
          </p:cNvPr>
          <p:cNvSpPr txBox="1"/>
          <p:nvPr/>
        </p:nvSpPr>
        <p:spPr>
          <a:xfrm>
            <a:off x="10703230" y="7960203"/>
            <a:ext cx="5374970" cy="769441"/>
          </a:xfrm>
          <a:prstGeom prst="rect">
            <a:avLst/>
          </a:prstGeom>
          <a:noFill/>
        </p:spPr>
        <p:txBody>
          <a:bodyPr wrap="square" rtlCol="0">
            <a:spAutoFit/>
          </a:bodyPr>
          <a:lstStyle/>
          <a:p>
            <a:pPr>
              <a:defRPr/>
            </a:pPr>
            <a:r>
              <a:rPr lang="tr-TR" sz="4400" dirty="0">
                <a:cs typeface="Times New Roman" panose="02020603050405020304" pitchFamily="18" charset="0"/>
              </a:rPr>
              <a:t>İLGİLENMEZLER</a:t>
            </a:r>
          </a:p>
        </p:txBody>
      </p:sp>
      <p:sp>
        <p:nvSpPr>
          <p:cNvPr id="17" name="Metin kutusu 35">
            <a:extLst>
              <a:ext uri="{FF2B5EF4-FFF2-40B4-BE49-F238E27FC236}">
                <a16:creationId xmlns:a16="http://schemas.microsoft.com/office/drawing/2014/main" id="{9A5B2206-DF37-0F4F-A5E5-D8E87AFDEBE6}"/>
              </a:ext>
            </a:extLst>
          </p:cNvPr>
          <p:cNvSpPr txBox="1"/>
          <p:nvPr/>
        </p:nvSpPr>
        <p:spPr>
          <a:xfrm>
            <a:off x="10712050" y="8866367"/>
            <a:ext cx="5366150" cy="769441"/>
          </a:xfrm>
          <a:prstGeom prst="rect">
            <a:avLst/>
          </a:prstGeom>
          <a:noFill/>
        </p:spPr>
        <p:txBody>
          <a:bodyPr wrap="square" rtlCol="0">
            <a:spAutoFit/>
          </a:bodyPr>
          <a:lstStyle/>
          <a:p>
            <a:pPr>
              <a:defRPr/>
            </a:pPr>
            <a:r>
              <a:rPr lang="tr-TR" sz="4400" dirty="0">
                <a:cs typeface="Times New Roman" panose="02020603050405020304" pitchFamily="18" charset="0"/>
              </a:rPr>
              <a:t>DEĞERSİZİM</a:t>
            </a:r>
          </a:p>
        </p:txBody>
      </p:sp>
      <p:cxnSp>
        <p:nvCxnSpPr>
          <p:cNvPr id="18" name="Düz Bağlayıcı 5">
            <a:extLst>
              <a:ext uri="{FF2B5EF4-FFF2-40B4-BE49-F238E27FC236}">
                <a16:creationId xmlns:a16="http://schemas.microsoft.com/office/drawing/2014/main" id="{6564D89E-00FC-AF44-BBCD-3ACB462F2670}"/>
              </a:ext>
            </a:extLst>
          </p:cNvPr>
          <p:cNvCxnSpPr>
            <a:cxnSpLocks/>
          </p:cNvCxnSpPr>
          <p:nvPr/>
        </p:nvCxnSpPr>
        <p:spPr>
          <a:xfrm>
            <a:off x="10331373" y="4327467"/>
            <a:ext cx="0" cy="565072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a16="http://schemas.microsoft.com/office/drawing/2014/main" id="{D612AD82-7771-8840-BFB1-CDC683827655}"/>
              </a:ext>
            </a:extLst>
          </p:cNvPr>
          <p:cNvSpPr txBox="1"/>
          <p:nvPr/>
        </p:nvSpPr>
        <p:spPr>
          <a:xfrm>
            <a:off x="10712049" y="5385211"/>
            <a:ext cx="3540435"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20" name="Metin kutusu 32">
            <a:extLst>
              <a:ext uri="{FF2B5EF4-FFF2-40B4-BE49-F238E27FC236}">
                <a16:creationId xmlns:a16="http://schemas.microsoft.com/office/drawing/2014/main" id="{A27BAE35-052A-E34F-9383-4B9302C24564}"/>
              </a:ext>
            </a:extLst>
          </p:cNvPr>
          <p:cNvSpPr txBox="1"/>
          <p:nvPr/>
        </p:nvSpPr>
        <p:spPr>
          <a:xfrm>
            <a:off x="10703230" y="6190603"/>
            <a:ext cx="3549255" cy="769441"/>
          </a:xfrm>
          <a:prstGeom prst="rect">
            <a:avLst/>
          </a:prstGeom>
          <a:noFill/>
        </p:spPr>
        <p:txBody>
          <a:bodyPr wrap="square" rtlCol="0">
            <a:spAutoFit/>
          </a:bodyPr>
          <a:lstStyle/>
          <a:p>
            <a:pPr>
              <a:defRPr/>
            </a:pPr>
            <a:r>
              <a:rPr lang="tr-TR" sz="4400" dirty="0">
                <a:cs typeface="Times New Roman" panose="02020603050405020304" pitchFamily="18" charset="0"/>
              </a:rPr>
              <a:t>KORUMAZ</a:t>
            </a:r>
          </a:p>
        </p:txBody>
      </p:sp>
      <p:sp>
        <p:nvSpPr>
          <p:cNvPr id="29" name="Alternatif İşlem 28">
            <a:extLst>
              <a:ext uri="{FF2B5EF4-FFF2-40B4-BE49-F238E27FC236}">
                <a16:creationId xmlns:a16="http://schemas.microsoft.com/office/drawing/2014/main" id="{8348468E-D563-3C49-844A-64836727E3EB}"/>
              </a:ext>
            </a:extLst>
          </p:cNvPr>
          <p:cNvSpPr/>
          <p:nvPr/>
        </p:nvSpPr>
        <p:spPr>
          <a:xfrm>
            <a:off x="1717246" y="2934586"/>
            <a:ext cx="6065787"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28">
            <a:extLst>
              <a:ext uri="{FF2B5EF4-FFF2-40B4-BE49-F238E27FC236}">
                <a16:creationId xmlns:a16="http://schemas.microsoft.com/office/drawing/2014/main" id="{9DB9ED3B-B05E-AE40-A4A2-D4E23A738C70}"/>
              </a:ext>
            </a:extLst>
          </p:cNvPr>
          <p:cNvSpPr txBox="1"/>
          <p:nvPr/>
        </p:nvSpPr>
        <p:spPr>
          <a:xfrm>
            <a:off x="2033301" y="2929712"/>
            <a:ext cx="6221699"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a16="http://schemas.microsoft.com/office/drawing/2014/main" id="{102EAD2B-5523-384E-BCDA-816106CA63AE}"/>
              </a:ext>
            </a:extLst>
          </p:cNvPr>
          <p:cNvSpPr/>
          <p:nvPr/>
        </p:nvSpPr>
        <p:spPr>
          <a:xfrm>
            <a:off x="10454505" y="2934586"/>
            <a:ext cx="5239151"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29">
            <a:extLst>
              <a:ext uri="{FF2B5EF4-FFF2-40B4-BE49-F238E27FC236}">
                <a16:creationId xmlns:a16="http://schemas.microsoft.com/office/drawing/2014/main" id="{E6D9F2F1-BB64-AE46-8B9F-9B034F03ECFF}"/>
              </a:ext>
            </a:extLst>
          </p:cNvPr>
          <p:cNvSpPr txBox="1"/>
          <p:nvPr/>
        </p:nvSpPr>
        <p:spPr>
          <a:xfrm>
            <a:off x="10902825" y="2931345"/>
            <a:ext cx="7255691"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val="140733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a16="http://schemas.microsoft.com/office/drawing/2014/main"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a16="http://schemas.microsoft.com/office/drawing/2014/main"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0E2B276-9CD7-1D48-980A-B56D6D37E891}"/>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SUNUM İÇERİĞİ</a:t>
            </a:r>
          </a:p>
        </p:txBody>
      </p:sp>
      <p:sp>
        <p:nvSpPr>
          <p:cNvPr id="6" name="İçerik Yer Tutucusu 2">
            <a:extLst>
              <a:ext uri="{FF2B5EF4-FFF2-40B4-BE49-F238E27FC236}">
                <a16:creationId xmlns:a16="http://schemas.microsoft.com/office/drawing/2014/main" id="{BC3E715D-AEDC-194B-AFDA-9E4B10AC0A43}"/>
              </a:ext>
            </a:extLst>
          </p:cNvPr>
          <p:cNvSpPr>
            <a:spLocks noGrp="1"/>
          </p:cNvSpPr>
          <p:nvPr>
            <p:ph idx="1"/>
          </p:nvPr>
        </p:nvSpPr>
        <p:spPr>
          <a:xfrm>
            <a:off x="2307771" y="2834641"/>
            <a:ext cx="12684135" cy="8481059"/>
          </a:xfrm>
        </p:spPr>
        <p:txBody>
          <a:bodyPr>
            <a:noAutofit/>
          </a:bodyPr>
          <a:lstStyle/>
          <a:p>
            <a:pPr marL="457200" indent="-457200">
              <a:lnSpc>
                <a:spcPct val="100000"/>
              </a:lnSpc>
              <a:buClr>
                <a:srgbClr val="FF0000"/>
              </a:buClr>
              <a:buFont typeface="+mj-lt"/>
              <a:buAutoNum type="arabicPeriod"/>
            </a:pPr>
            <a:r>
              <a:rPr lang="tr-TR" sz="4000" dirty="0">
                <a:cs typeface="Times New Roman" panose="02020603050405020304" pitchFamily="18" charset="0"/>
              </a:rPr>
              <a:t>Giriş</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Travma/Zorlayıcı </a:t>
            </a:r>
            <a:r>
              <a:rPr lang="tr-TR" sz="4000" dirty="0">
                <a:cs typeface="Times New Roman" panose="02020603050405020304" pitchFamily="18" charset="0"/>
              </a:rPr>
              <a:t>Yaşam Olayları</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 Sonrasında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Ne Zaman Destek Almalıyız?</a:t>
            </a:r>
          </a:p>
          <a:p>
            <a:pPr marL="457200" indent="-457200">
              <a:lnSpc>
                <a:spcPct val="100000"/>
              </a:lnSpc>
              <a:buClr>
                <a:srgbClr val="FF0000"/>
              </a:buClr>
              <a:buFont typeface="+mj-lt"/>
              <a:buAutoNum type="arabicPeriod"/>
            </a:pPr>
            <a:r>
              <a:rPr lang="tr-TR" sz="4000" dirty="0">
                <a:cs typeface="Times New Roman" panose="02020603050405020304" pitchFamily="18" charset="0"/>
              </a:rPr>
              <a:t>Nerelerden Destek Alabiliriz?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Yaş Gruplarına Göre Çocuklarda Görülebilecek Tepkiler</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Olaylarında Okulun Önemi</a:t>
            </a:r>
          </a:p>
          <a:p>
            <a:pPr marL="457200" indent="-457200">
              <a:lnSpc>
                <a:spcPct val="100000"/>
              </a:lnSpc>
              <a:buClr>
                <a:srgbClr val="FF0000"/>
              </a:buClr>
              <a:buFont typeface="+mj-lt"/>
              <a:buAutoNum type="arabicPeriod"/>
            </a:pPr>
            <a:r>
              <a:rPr lang="tr-TR" sz="4000" dirty="0">
                <a:cs typeface="Times New Roman" panose="02020603050405020304" pitchFamily="18" charset="0"/>
              </a:rPr>
              <a:t>Kendimize Nasıl Yardımcı Olabiliriz?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Çocuklara Nasıl Yardımcı Olabiliriz?</a:t>
            </a:r>
          </a:p>
          <a:p>
            <a:pPr>
              <a:lnSpc>
                <a:spcPct val="100000"/>
              </a:lnSpc>
              <a:buClr>
                <a:srgbClr val="FF0000"/>
              </a:buClr>
            </a:pPr>
            <a:endParaRPr lang="tr-TR" sz="4000" dirty="0">
              <a:cs typeface="Times New Roman" panose="02020603050405020304" pitchFamily="18" charset="0"/>
            </a:endParaRPr>
          </a:p>
        </p:txBody>
      </p:sp>
    </p:spTree>
    <p:extLst>
      <p:ext uri="{BB962C8B-B14F-4D97-AF65-F5344CB8AC3E}">
        <p14:creationId xmlns:p14="http://schemas.microsoft.com/office/powerpoint/2010/main" val="216031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a16="http://schemas.microsoft.com/office/drawing/2014/main"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AD76B4E8-0FE2-0C4F-8D1A-F0E56FE7DF44}"/>
              </a:ext>
            </a:extLst>
          </p:cNvPr>
          <p:cNvSpPr/>
          <p:nvPr/>
        </p:nvSpPr>
        <p:spPr>
          <a:xfrm>
            <a:off x="1397314" y="2381693"/>
            <a:ext cx="11574408"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4F61189D-0F69-594E-888E-0FA62467517E}"/>
              </a:ext>
            </a:extLst>
          </p:cNvPr>
          <p:cNvSpPr/>
          <p:nvPr/>
        </p:nvSpPr>
        <p:spPr>
          <a:xfrm>
            <a:off x="1397314" y="2381693"/>
            <a:ext cx="10766333"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838450"/>
            <a:ext cx="18780751" cy="8702676"/>
          </a:xfrm>
        </p:spPr>
        <p:txBody>
          <a:bodyPr>
            <a:normAutofit/>
          </a:bodyPr>
          <a:lstStyle/>
          <a:p>
            <a:pPr marL="457200" indent="-457200">
              <a:lnSpc>
                <a:spcPct val="150000"/>
              </a:lnSpc>
              <a:buClr>
                <a:srgbClr val="FF0000"/>
              </a:buClr>
            </a:pPr>
            <a:r>
              <a:rPr lang="tr-TR" sz="4800" dirty="0">
                <a:ea typeface="Calibri" panose="020F0502020204030204" pitchFamily="34" charset="0"/>
              </a:rPr>
              <a:t>Salgın </a:t>
            </a:r>
            <a:r>
              <a:rPr lang="tr-TR" sz="4800" dirty="0"/>
              <a:t>hastalık sürecinin çocuklar  ve aileleri üzerinde yarattığı olumsuz etkileri azaltmak </a:t>
            </a:r>
          </a:p>
          <a:p>
            <a:pPr marL="457200" indent="-457200">
              <a:lnSpc>
                <a:spcPct val="150000"/>
              </a:lnSpc>
              <a:buClr>
                <a:srgbClr val="FF0000"/>
              </a:buClr>
            </a:pPr>
            <a:r>
              <a:rPr lang="tr-TR" sz="4800" dirty="0"/>
              <a:t>Salgın hastalık sonrasında çocuk ve ailelerin uyum sürecine destek olmak</a:t>
            </a:r>
          </a:p>
          <a:p>
            <a:pPr marL="457200" indent="-457200">
              <a:lnSpc>
                <a:spcPct val="150000"/>
              </a:lnSpc>
              <a:buClr>
                <a:srgbClr val="FF0000"/>
              </a:buClr>
            </a:pPr>
            <a:r>
              <a:rPr lang="tr-TR" sz="4800" dirty="0"/>
              <a:t>Salgın hastalığı sonrasında ailelerin çocuklarına nasıl destek olacakları hakkında bilgi vermek</a:t>
            </a:r>
          </a:p>
          <a:p>
            <a:pPr marL="457200" indent="-457200">
              <a:lnSpc>
                <a:spcPct val="150000"/>
              </a:lnSpc>
              <a:buClr>
                <a:srgbClr val="FF0000"/>
              </a:buClr>
            </a:pPr>
            <a:r>
              <a:rPr lang="tr-TR" sz="4800" dirty="0"/>
              <a:t>Okullarda salgın hastalıkla ile ilgili </a:t>
            </a:r>
            <a:r>
              <a:rPr lang="tr-TR" sz="4800" dirty="0" err="1"/>
              <a:t>psikososyal</a:t>
            </a:r>
            <a:r>
              <a:rPr lang="tr-TR" sz="4800" dirty="0"/>
              <a:t> destek çalışmalarını gerçekleştirmek</a:t>
            </a:r>
          </a:p>
          <a:p>
            <a:pPr>
              <a:lnSpc>
                <a:spcPct val="150000"/>
              </a:lnSpc>
              <a:buClr>
                <a:srgbClr val="FF0000"/>
              </a:buClr>
            </a:pPr>
            <a:endParaRPr lang="tr-TR" sz="4800" dirty="0"/>
          </a:p>
        </p:txBody>
      </p:sp>
      <p:sp>
        <p:nvSpPr>
          <p:cNvPr id="4" name="TextBox 6">
            <a:extLst>
              <a:ext uri="{FF2B5EF4-FFF2-40B4-BE49-F238E27FC236}">
                <a16:creationId xmlns:a16="http://schemas.microsoft.com/office/drawing/2014/main" id="{F17277F8-69C7-F049-9DFD-12282B1AE89C}"/>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AMAÇ VE HEDEFLER</a:t>
            </a:r>
            <a:endParaRPr lang="tr-TR" sz="6000" dirty="0">
              <a:solidFill>
                <a:schemeClr val="bg1"/>
              </a:solidFill>
            </a:endParaRPr>
          </a:p>
        </p:txBody>
      </p:sp>
    </p:spTree>
    <p:extLst>
      <p:ext uri="{BB962C8B-B14F-4D97-AF65-F5344CB8AC3E}">
        <p14:creationId xmlns:p14="http://schemas.microsoft.com/office/powerpoint/2010/main" val="382280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a16="http://schemas.microsoft.com/office/drawing/2014/main"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Bu süreçte yaşadığınız yoğun stres ve kaygı ile başa çıkamadığınızı düşünüyorsanız psikolojik yardım almak uygun bir yaklaşım olacaktır. </a:t>
            </a:r>
          </a:p>
          <a:p>
            <a:pPr marL="0" indent="0" algn="just">
              <a:buClr>
                <a:srgbClr val="FF0000"/>
              </a:buClr>
              <a:buNone/>
            </a:pPr>
            <a:r>
              <a:rPr lang="tr-TR" sz="4400" dirty="0"/>
              <a:t>Özellikle; </a:t>
            </a:r>
          </a:p>
          <a:p>
            <a:pPr algn="just">
              <a:buClr>
                <a:srgbClr val="FF0000"/>
              </a:buClr>
            </a:pPr>
            <a:r>
              <a:rPr lang="tr-TR" sz="4400" dirty="0"/>
              <a:t>Duygusal, fiziksel, bilişsel tepkilerinizde zamanla herhangi bir azalma olmuyorsa, </a:t>
            </a:r>
          </a:p>
          <a:p>
            <a:pPr algn="just">
              <a:buClr>
                <a:srgbClr val="FF0000"/>
              </a:buClr>
            </a:pPr>
            <a:r>
              <a:rPr lang="tr-TR" sz="4400" dirty="0"/>
              <a:t>Bu tepkilerin sıklığı ve yoğunluğu giderek artıyorsa, </a:t>
            </a:r>
          </a:p>
          <a:p>
            <a:pPr algn="just">
              <a:buClr>
                <a:srgbClr val="FF0000"/>
              </a:buClr>
            </a:pPr>
            <a:r>
              <a:rPr lang="tr-TR" sz="4400" dirty="0"/>
              <a:t>Bu tepkiler sizin günlük hayatınızı (ailenizi, işinizi ve arkadaşlık ilişkilerinizi) ciddi şekilde olumsuz etkiliyorsa, </a:t>
            </a:r>
          </a:p>
          <a:p>
            <a:pPr algn="just">
              <a:buClr>
                <a:srgbClr val="FF0000"/>
              </a:buClr>
            </a:pPr>
            <a:r>
              <a:rPr lang="tr-TR" sz="4400" dirty="0"/>
              <a:t>Bir nedeni olmaksızın, çok yoğun korku ve endişe yaşıyorsanız,</a:t>
            </a:r>
          </a:p>
          <a:p>
            <a:pPr algn="just">
              <a:buClr>
                <a:srgbClr val="FF0000"/>
              </a:buClr>
            </a:pPr>
            <a:r>
              <a:rPr lang="tr-TR" sz="4400" dirty="0"/>
              <a:t>Aşırı kaygı ve panik belirtileri gösteriyorsanız (nefessiz kalma, sürekli titreme ve baş dönmesi, kalp atışının sürekli hızlanması, yüksek tansiyon, aşırı irkilme tepkileri vb.), </a:t>
            </a:r>
          </a:p>
          <a:p>
            <a:pPr algn="just">
              <a:buClr>
                <a:srgbClr val="FF0000"/>
              </a:buClr>
            </a:pPr>
            <a:r>
              <a:rPr lang="tr-TR" sz="4400" dirty="0"/>
              <a:t>Geleceğe ve sevdiklerinize dair yoğun endişe ve umutsuzluk hissediyorsanız, </a:t>
            </a:r>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Hastalığına 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0-5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Ebeveynlerin yanından ayrılmak istememe</a:t>
            </a:r>
          </a:p>
          <a:p>
            <a:pPr>
              <a:lnSpc>
                <a:spcPct val="100000"/>
              </a:lnSpc>
              <a:buClr>
                <a:srgbClr val="FF0000"/>
              </a:buClr>
              <a:defRPr/>
            </a:pPr>
            <a:r>
              <a:rPr lang="tr-TR" sz="4400" dirty="0"/>
              <a:t>Sürekli ağlama ya da ağlamaklı olma </a:t>
            </a:r>
          </a:p>
          <a:p>
            <a:pPr>
              <a:lnSpc>
                <a:spcPct val="100000"/>
              </a:lnSpc>
              <a:buClr>
                <a:srgbClr val="FF0000"/>
              </a:buClr>
              <a:defRPr/>
            </a:pPr>
            <a:r>
              <a:rPr lang="tr-TR" sz="4400" dirty="0"/>
              <a:t>Huzursuzluk hissetme, huysuz ve sinirli olma </a:t>
            </a:r>
          </a:p>
          <a:p>
            <a:pPr>
              <a:lnSpc>
                <a:spcPct val="100000"/>
              </a:lnSpc>
              <a:buClr>
                <a:srgbClr val="FF0000"/>
              </a:buClr>
              <a:defRPr/>
            </a:pPr>
            <a:r>
              <a:rPr lang="tr-TR" sz="4400" dirty="0"/>
              <a:t>Öfke nöbetleri geçirme, </a:t>
            </a:r>
          </a:p>
          <a:p>
            <a:pPr>
              <a:lnSpc>
                <a:spcPct val="100000"/>
              </a:lnSpc>
              <a:buClr>
                <a:srgbClr val="FF0000"/>
              </a:buClr>
              <a:defRPr/>
            </a:pPr>
            <a:r>
              <a:rPr lang="tr-TR" sz="4400" dirty="0"/>
              <a:t>Karın ağrısı ya da baş ağrısı gibi fiziksel şikâyetler </a:t>
            </a:r>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9668013"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Parmak emme ya da alt ıslatma </a:t>
            </a:r>
          </a:p>
          <a:p>
            <a:pPr>
              <a:lnSpc>
                <a:spcPct val="100000"/>
              </a:lnSpc>
              <a:buClr>
                <a:srgbClr val="FF0000"/>
              </a:buClr>
              <a:defRPr/>
            </a:pPr>
            <a:r>
              <a:rPr lang="tr-TR" sz="4400" dirty="0"/>
              <a:t>Aşırı ürkeklik ya da korkuların başlaması (yalnız kalma, karanlık, hayalet vb.) </a:t>
            </a:r>
          </a:p>
          <a:p>
            <a:pPr>
              <a:lnSpc>
                <a:spcPct val="100000"/>
              </a:lnSpc>
              <a:buClr>
                <a:srgbClr val="FF0000"/>
              </a:buClr>
              <a:defRPr/>
            </a:pPr>
            <a:r>
              <a:rPr lang="tr-TR" sz="4400" dirty="0"/>
              <a:t>Oyunlarda sürekli salgın hastalığı canlandırma/yaşama </a:t>
            </a:r>
          </a:p>
          <a:p>
            <a:pPr>
              <a:lnSpc>
                <a:spcPct val="100000"/>
              </a:lnSpc>
              <a:buClr>
                <a:srgbClr val="FF0000"/>
              </a:buClr>
              <a:defRPr/>
            </a:pPr>
            <a:r>
              <a:rPr lang="tr-TR" sz="4400" dirty="0"/>
              <a:t>Konuşma zorluğu yaşamaya başlama </a:t>
            </a:r>
          </a:p>
          <a:p>
            <a:pPr>
              <a:lnSpc>
                <a:spcPct val="100000"/>
              </a:lnSpc>
              <a:buClr>
                <a:srgbClr val="FF0000"/>
              </a:buClr>
              <a:defRPr/>
            </a:pPr>
            <a:endParaRPr lang="tr-TR" sz="4400" dirty="0"/>
          </a:p>
        </p:txBody>
      </p:sp>
    </p:spTree>
    <p:extLst>
      <p:ext uri="{BB962C8B-B14F-4D97-AF65-F5344CB8AC3E}">
        <p14:creationId xmlns:p14="http://schemas.microsoft.com/office/powerpoint/2010/main" val="2404475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12-18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Uyku problemleri (uykusuzluk, kabus vb.) yaşama </a:t>
            </a:r>
          </a:p>
          <a:p>
            <a:pPr>
              <a:lnSpc>
                <a:spcPct val="100000"/>
              </a:lnSpc>
              <a:buClr>
                <a:srgbClr val="FF0000"/>
              </a:buClr>
              <a:defRPr/>
            </a:pPr>
            <a:r>
              <a:rPr lang="tr-TR" sz="4400" dirty="0"/>
              <a:t>Salgın hastalığı hatırlatıcı yerlerden ya da kişilerden kaçma</a:t>
            </a:r>
          </a:p>
          <a:p>
            <a:pPr>
              <a:lnSpc>
                <a:spcPct val="100000"/>
              </a:lnSpc>
              <a:buClr>
                <a:srgbClr val="FF0000"/>
              </a:buClr>
              <a:defRPr/>
            </a:pPr>
            <a:r>
              <a:rPr lang="tr-TR" sz="4400" dirty="0"/>
              <a:t>Salgın hastalık hakkında konuşmaktan kaçınma</a:t>
            </a:r>
          </a:p>
          <a:p>
            <a:pPr>
              <a:lnSpc>
                <a:spcPct val="100000"/>
              </a:lnSpc>
              <a:buClr>
                <a:srgbClr val="FF0000"/>
              </a:buClr>
              <a:defRPr/>
            </a:pPr>
            <a:r>
              <a:rPr lang="tr-TR" sz="4400" dirty="0"/>
              <a:t>Zararlı alışkanlıklara yönelme (Tütün, alkol, madde vb.) </a:t>
            </a:r>
          </a:p>
          <a:p>
            <a:pPr>
              <a:lnSpc>
                <a:spcPct val="100000"/>
              </a:lnSpc>
              <a:buClr>
                <a:srgbClr val="FF0000"/>
              </a:buClr>
              <a:buNone/>
              <a:defRPr/>
            </a:pPr>
            <a:endParaRPr lang="tr-TR" sz="4400" dirty="0"/>
          </a:p>
        </p:txBody>
      </p:sp>
      <p:sp>
        <p:nvSpPr>
          <p:cNvPr id="6" name="Content Placeholder 2">
            <a:extLst>
              <a:ext uri="{FF2B5EF4-FFF2-40B4-BE49-F238E27FC236}">
                <a16:creationId xmlns:a16="http://schemas.microsoft.com/office/drawing/2014/main" id="{884B0143-35BF-314C-A2C5-7DEFFFEE0219}"/>
              </a:ext>
            </a:extLst>
          </p:cNvPr>
          <p:cNvSpPr txBox="1">
            <a:spLocks/>
          </p:cNvSpPr>
          <p:nvPr/>
        </p:nvSpPr>
        <p:spPr>
          <a:xfrm>
            <a:off x="12997435" y="3194050"/>
            <a:ext cx="947346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Aile ve arkadaşlardan uzaklaşma, sürekli yalnız kalma isteği</a:t>
            </a:r>
          </a:p>
          <a:p>
            <a:pPr>
              <a:lnSpc>
                <a:spcPct val="100000"/>
              </a:lnSpc>
              <a:buClr>
                <a:srgbClr val="FF0000"/>
              </a:buClr>
              <a:defRPr/>
            </a:pPr>
            <a:r>
              <a:rPr lang="tr-TR" sz="4400" dirty="0"/>
              <a:t>Aşırı alıngan ya da öfkeli olma</a:t>
            </a:r>
          </a:p>
          <a:p>
            <a:pPr>
              <a:lnSpc>
                <a:spcPct val="100000"/>
              </a:lnSpc>
              <a:buClr>
                <a:srgbClr val="FF0000"/>
              </a:buClr>
              <a:defRPr/>
            </a:pPr>
            <a:r>
              <a:rPr lang="tr-TR" sz="4400" dirty="0"/>
              <a:t>Sevdiği şeylerden artık zevk almama </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15528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10043885" cy="1569660"/>
          </a:xfrm>
          <a:prstGeom prst="rect">
            <a:avLst/>
          </a:prstGeom>
          <a:noFill/>
        </p:spPr>
        <p:txBody>
          <a:bodyPr wrap="square" rtlCol="0">
            <a:spAutoFit/>
          </a:bodyPr>
          <a:lstStyle/>
          <a:p>
            <a:r>
              <a:rPr lang="tr-TR" sz="4800" b="1" dirty="0">
                <a:solidFill>
                  <a:schemeClr val="bg1"/>
                </a:solidFill>
              </a:rPr>
              <a:t>ÇOCUKLARIN TOPARLANMA SÜRECİNDE OKULLARIN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	Okullar normalliği temsil eden ve eğitim yoluyla normal yaşama geri dönmeyi kolaylaştıran önemli kurumlardır.</a:t>
            </a:r>
          </a:p>
          <a:p>
            <a:pPr marL="0" indent="0" algn="just">
              <a:buClr>
                <a:srgbClr val="FF0000"/>
              </a:buClr>
              <a:buNone/>
            </a:pPr>
            <a:r>
              <a:rPr lang="tr-TR" sz="4400" dirty="0"/>
              <a:t>Okulda bulunmak;</a:t>
            </a:r>
          </a:p>
          <a:p>
            <a:pPr algn="just">
              <a:buClr>
                <a:srgbClr val="FF0000"/>
              </a:buClr>
            </a:pPr>
            <a:r>
              <a:rPr lang="tr-TR" sz="4400" dirty="0"/>
              <a:t>Oyun ve diğer okul etkinliklerine katılmak; özellikle çocukların ihtiyaç duydukları, süreklilik, değişmezlik ve normallik hissinin oluşmasına yardımcı olur.</a:t>
            </a:r>
          </a:p>
          <a:p>
            <a:pPr algn="just">
              <a:buClr>
                <a:srgbClr val="FF0000"/>
              </a:buClr>
            </a:pPr>
            <a:r>
              <a:rPr lang="tr-TR" sz="4400" dirty="0"/>
              <a:t>Çocukların ihtiyaçlarını daha kolay ifade etmelerini sağlar.</a:t>
            </a:r>
          </a:p>
          <a:p>
            <a:pPr algn="just">
              <a:buClr>
                <a:srgbClr val="FF0000"/>
              </a:buClr>
            </a:pPr>
            <a:r>
              <a:rPr lang="tr-TR" sz="44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4400" dirty="0"/>
          </a:p>
        </p:txBody>
      </p:sp>
    </p:spTree>
    <p:extLst>
      <p:ext uri="{BB962C8B-B14F-4D97-AF65-F5344CB8AC3E}">
        <p14:creationId xmlns:p14="http://schemas.microsoft.com/office/powerpoint/2010/main" val="1424157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a:t>
            </a:r>
            <a:r>
              <a:rPr lang="tr-TR" sz="4400" dirty="0" smtClean="0"/>
              <a:t>zorlayıcı </a:t>
            </a:r>
            <a:r>
              <a:rPr lang="tr-TR" sz="4400" dirty="0"/>
              <a:t>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74553C6-89BA-0244-9734-8598D8941960}"/>
              </a:ext>
            </a:extLst>
          </p:cNvPr>
          <p:cNvSpPr txBox="1"/>
          <p:nvPr/>
        </p:nvSpPr>
        <p:spPr>
          <a:xfrm>
            <a:off x="8443609" y="4808551"/>
            <a:ext cx="14139492" cy="2800767"/>
          </a:xfrm>
          <a:prstGeom prst="rect">
            <a:avLst/>
          </a:prstGeom>
          <a:noFill/>
        </p:spPr>
        <p:txBody>
          <a:bodyPr wrap="square" rtlCol="0">
            <a:spAutoFit/>
          </a:bodyPr>
          <a:lstStyle/>
          <a:p>
            <a:pPr algn="ctr"/>
            <a:r>
              <a:rPr lang="tr-TR" sz="8800" b="1" spc="300" dirty="0">
                <a:cs typeface="Times New Roman" panose="02020603050405020304" pitchFamily="18" charset="0"/>
              </a:rPr>
              <a:t>SALGIN</a:t>
            </a:r>
          </a:p>
          <a:p>
            <a:pPr algn="ctr"/>
            <a:r>
              <a:rPr lang="tr-TR" sz="8800" b="1" spc="300" dirty="0">
                <a:cs typeface="Times New Roman" panose="02020603050405020304" pitchFamily="18" charset="0"/>
              </a:rPr>
              <a:t>HASTALIKLAR ve ETKİLERİ </a:t>
            </a:r>
            <a:endParaRPr lang="tr-TR" sz="8800" dirty="0"/>
          </a:p>
        </p:txBody>
      </p:sp>
    </p:spTree>
    <p:extLst>
      <p:ext uri="{BB962C8B-B14F-4D97-AF65-F5344CB8AC3E}">
        <p14:creationId xmlns:p14="http://schemas.microsoft.com/office/powerpoint/2010/main" val="173230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smtClean="0"/>
              <a:t>Zorlayıcı </a:t>
            </a:r>
            <a:r>
              <a:rPr lang="tr-TR" sz="4400" dirty="0"/>
              <a:t>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DB27E73-4C89-2F4C-90B1-602062060DEE}"/>
              </a:ext>
            </a:extLst>
          </p:cNvPr>
          <p:cNvSpPr/>
          <p:nvPr/>
        </p:nvSpPr>
        <p:spPr>
          <a:xfrm>
            <a:off x="1110234" y="3402418"/>
            <a:ext cx="4312371" cy="78681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3956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MODEL OLUN</a:t>
            </a:r>
          </a:p>
          <a:p>
            <a:pPr algn="just">
              <a:lnSpc>
                <a:spcPct val="150000"/>
              </a:lnSpc>
              <a:buClr>
                <a:srgbClr val="FF0000"/>
              </a:buClr>
            </a:pPr>
            <a:r>
              <a:rPr lang="tr-TR" sz="4400" dirty="0"/>
              <a:t>Çocuklar 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44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4400" dirty="0"/>
          </a:p>
        </p:txBody>
      </p:sp>
    </p:spTree>
    <p:extLst>
      <p:ext uri="{BB962C8B-B14F-4D97-AF65-F5344CB8AC3E}">
        <p14:creationId xmlns:p14="http://schemas.microsoft.com/office/powerpoint/2010/main" val="2675770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AMAÇLARI-1</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84812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00000"/>
              </a:lnSpc>
              <a:buClr>
                <a:srgbClr val="FF0000"/>
              </a:buClr>
              <a:buFont typeface="+mj-lt"/>
              <a:buAutoNum type="arabicPeriod"/>
            </a:pPr>
            <a:r>
              <a:rPr lang="tr-TR" sz="4400" dirty="0"/>
              <a:t>Öğrencileri salgın hastalık zamanlarında yaşanabilecek normal psikolojik etkiler hakkında bilgilendirmek ve onların bu konuya ilişkin farkındalıklarını arttırmak. </a:t>
            </a:r>
          </a:p>
          <a:p>
            <a:pPr marL="457200" indent="-457200" algn="just">
              <a:lnSpc>
                <a:spcPct val="100000"/>
              </a:lnSpc>
              <a:buClr>
                <a:srgbClr val="FF0000"/>
              </a:buClr>
              <a:buFont typeface="+mj-lt"/>
              <a:buAutoNum type="arabicPeriod"/>
            </a:pPr>
            <a:r>
              <a:rPr lang="tr-TR" sz="4400" dirty="0"/>
              <a:t>Öğrencilere kendi tepkilerini anlama ve paylaşma olanağı vererek tepkilerinin doğal olduğunu göstermek ve öğrencilerin tepkilerini normalleştirmek. </a:t>
            </a:r>
          </a:p>
          <a:p>
            <a:pPr marL="457200" indent="-457200" algn="just">
              <a:lnSpc>
                <a:spcPct val="100000"/>
              </a:lnSpc>
              <a:buClr>
                <a:srgbClr val="FF0000"/>
              </a:buClr>
              <a:buFont typeface="+mj-lt"/>
              <a:buAutoNum type="arabicPeriod"/>
            </a:pPr>
            <a:r>
              <a:rPr lang="tr-TR" sz="4400" dirty="0"/>
              <a:t>Okul sistemi ile öğrenciler arasında yaşantıların paylaşılmasını sağlayarak, öğrencilerin okul ile iletişimini güçlendirmek. </a:t>
            </a:r>
          </a:p>
          <a:p>
            <a:pPr marL="457200" indent="-457200" algn="just">
              <a:lnSpc>
                <a:spcPct val="100000"/>
              </a:lnSpc>
              <a:buClr>
                <a:srgbClr val="FF0000"/>
              </a:buClr>
              <a:buFont typeface="+mj-lt"/>
              <a:buAutoNum type="arabicPeriod"/>
            </a:pPr>
            <a:r>
              <a:rPr lang="tr-TR" sz="4400" dirty="0"/>
              <a:t>Öğrencilerin olumlu başa çıkma yöntemlerini fark etmelerini sağlamak. </a:t>
            </a:r>
          </a:p>
          <a:p>
            <a:pPr marL="457200" indent="-457200" algn="just">
              <a:lnSpc>
                <a:spcPct val="100000"/>
              </a:lnSpc>
              <a:buClr>
                <a:srgbClr val="FF0000"/>
              </a:buClr>
              <a:buFont typeface="+mj-lt"/>
              <a:buAutoNum type="arabicPeriod"/>
            </a:pPr>
            <a:r>
              <a:rPr lang="tr-TR" sz="4400" dirty="0"/>
              <a:t>Öğrencilerin güçlü yanlarını fark etmelerini sağlamak. </a:t>
            </a:r>
          </a:p>
          <a:p>
            <a:pPr marL="0" indent="0" algn="just">
              <a:lnSpc>
                <a:spcPct val="100000"/>
              </a:lnSpc>
              <a:buClr>
                <a:srgbClr val="FF0000"/>
              </a:buClr>
              <a:buNone/>
            </a:pPr>
            <a:endParaRPr lang="tr-TR" sz="4400" dirty="0"/>
          </a:p>
          <a:p>
            <a:pPr marL="457200" indent="-457200" algn="just">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1663057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AMAÇLARI-2</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2159736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00000"/>
              </a:lnSpc>
              <a:buClr>
                <a:srgbClr val="FF0000"/>
              </a:buClr>
              <a:buFont typeface="+mj-lt"/>
              <a:buAutoNum type="arabicPeriod" startAt="6"/>
            </a:pPr>
            <a:r>
              <a:rPr lang="tr-TR" sz="4400" dirty="0"/>
              <a:t>Öğrencilerin sosyal destek kaynaklarını fark etmelerini sağlamak.</a:t>
            </a:r>
          </a:p>
          <a:p>
            <a:pPr marL="457200" indent="-457200">
              <a:lnSpc>
                <a:spcPct val="100000"/>
              </a:lnSpc>
              <a:buClr>
                <a:srgbClr val="FF0000"/>
              </a:buClr>
              <a:buFont typeface="+mj-lt"/>
              <a:buAutoNum type="arabicPeriod" startAt="6"/>
            </a:pPr>
            <a:r>
              <a:rPr lang="tr-TR" sz="4400" dirty="0"/>
              <a:t>Öğrencilere geleceğe ilişkin olumlu bakış açısı kazandırmak.</a:t>
            </a:r>
          </a:p>
          <a:p>
            <a:pPr marL="457200" indent="-457200">
              <a:lnSpc>
                <a:spcPct val="100000"/>
              </a:lnSpc>
              <a:buClr>
                <a:srgbClr val="FF0000"/>
              </a:buClr>
              <a:buFont typeface="+mj-lt"/>
              <a:buAutoNum type="arabicPeriod" startAt="6"/>
            </a:pPr>
            <a:r>
              <a:rPr lang="tr-TR" sz="4400" dirty="0"/>
              <a:t>Öğrencilerin duygu ve düşüncelerini ifade etmelerini sağlamak.</a:t>
            </a:r>
          </a:p>
          <a:p>
            <a:pPr marL="457200" indent="-457200">
              <a:lnSpc>
                <a:spcPct val="100000"/>
              </a:lnSpc>
              <a:buClr>
                <a:srgbClr val="FF0000"/>
              </a:buClr>
              <a:buFont typeface="+mj-lt"/>
              <a:buAutoNum type="arabicPeriod" startAt="6"/>
            </a:pPr>
            <a:r>
              <a:rPr lang="tr-TR" sz="4400" dirty="0"/>
              <a:t>Öğrencilerin psikolojik sağlamlıklarını güçlendirmek.</a:t>
            </a:r>
          </a:p>
          <a:p>
            <a:pPr marL="457200" indent="-457200">
              <a:lnSpc>
                <a:spcPct val="100000"/>
              </a:lnSpc>
              <a:buClr>
                <a:srgbClr val="FF0000"/>
              </a:buClr>
              <a:buFont typeface="+mj-lt"/>
              <a:buAutoNum type="arabicPeriod" startAt="6"/>
            </a:pPr>
            <a:r>
              <a:rPr lang="tr-TR" sz="4400" dirty="0"/>
              <a:t>Öğrencilerin öğrenme becerilerini ve gelişimlerini desteklemek.</a:t>
            </a:r>
          </a:p>
          <a:p>
            <a:pPr marL="0" indent="0">
              <a:lnSpc>
                <a:spcPct val="100000"/>
              </a:lnSpc>
              <a:buClr>
                <a:srgbClr val="FF0000"/>
              </a:buClr>
              <a:buNone/>
            </a:pPr>
            <a:endParaRPr lang="tr-TR" sz="4400" dirty="0"/>
          </a:p>
          <a:p>
            <a:pPr marL="457200" indent="-457200">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200959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3016250"/>
            <a:ext cx="16377793"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Salgın hastalıklar insan hayatının tehdit altında olduğu ve önemli sayıda hastanın olduğu ve ölümlerin yaşandığı acil sağlık durumlarıdır.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t>Salgın hastalıklar insanlık tarihi kadar eski olup; hastalık süreçleri yaşanmış, önlemler ve sonrasında yapılan tıbbi müdahalelerle salgın hastalıklar kontrol altına alınmış veya sonlanmıştır</a:t>
            </a:r>
          </a:p>
          <a:p>
            <a:pPr algn="just">
              <a:lnSpc>
                <a:spcPct val="100000"/>
              </a:lnSpc>
              <a:buClr>
                <a:srgbClr val="FF0000"/>
              </a:buClr>
            </a:pP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619611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4" name="Content Placeholder 2">
            <a:extLst>
              <a:ext uri="{FF2B5EF4-FFF2-40B4-BE49-F238E27FC236}">
                <a16:creationId xmlns:a16="http://schemas.microsoft.com/office/drawing/2014/main"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50000"/>
              </a:lnSpc>
              <a:buClr>
                <a:srgbClr val="FF0000"/>
              </a:buClr>
            </a:pPr>
            <a:r>
              <a:rPr lang="tr-TR" sz="4400" dirty="0">
                <a:ea typeface="Calibri" panose="020F0502020204030204" pitchFamily="34" charset="0"/>
              </a:rPr>
              <a:t>Her şeyden önce, çocuğunuza (ve kendinize!) çok zor bir zamanın ortasında olmamıza rağmen, bu durumun geçeceğini hatırlatın. </a:t>
            </a:r>
          </a:p>
          <a:p>
            <a:pPr marL="457200" indent="-457200">
              <a:lnSpc>
                <a:spcPct val="150000"/>
              </a:lnSpc>
              <a:buClr>
                <a:srgbClr val="FF0000"/>
              </a:buClr>
            </a:pPr>
            <a:r>
              <a:rPr lang="tr-TR" sz="4400" dirty="0">
                <a:cs typeface="Times New Roman" panose="02020603050405020304" pitchFamily="18" charset="0"/>
              </a:rPr>
              <a:t>Unutmayın </a:t>
            </a:r>
            <a:r>
              <a:rPr lang="tr-TR" sz="4400" b="1" dirty="0">
                <a:cs typeface="Times New Roman" panose="02020603050405020304" pitchFamily="18" charset="0"/>
              </a:rPr>
              <a:t>umut</a:t>
            </a:r>
            <a:r>
              <a:rPr lang="tr-TR" sz="44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val="202558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1" y="2923511"/>
            <a:ext cx="17674965" cy="7857903"/>
          </a:xfrm>
        </p:spPr>
        <p:txBody>
          <a:bodyPr>
            <a:normAutofit/>
          </a:bodyPr>
          <a:lstStyle/>
          <a:p>
            <a:pPr marL="457200" indent="-457200">
              <a:lnSpc>
                <a:spcPct val="100000"/>
              </a:lnSpc>
              <a:buClr>
                <a:srgbClr val="FF0000"/>
              </a:buClr>
            </a:pPr>
            <a:r>
              <a:rPr lang="tr-TR" sz="5400" dirty="0">
                <a:ea typeface="Calibri" panose="020F0502020204030204" pitchFamily="34" charset="0"/>
              </a:rPr>
              <a:t>Salgın zamanında herkes bu süreçten farklı şekillerde etkilenir:</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ani iş kayıpları ve belirsizlikten dolayı ekonomik kayıplar söz konusu olabilir. </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okul ve iş rutinlerinin değişiminden dolayı günlük yaşamlarında belirsizlikler ve zorluklar ortaya çıkabilir.</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266017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7781290"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Karantina önlemlerinden dolayı öğrenciler okullarına devam edemezken, yetişkinler işlerine düzenli biçimde devam edemeyebilir.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Bu süreç çocuklar, hastalar ve yaşlılar için daha çok stres ve endişeye neden olabilir.</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Enfeksiyon riski altında olan kişiler ayrıca hastalığı sevdiklerine bulaştırma konusunda da çok kaygı yaşamaktadır</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32291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6101346" cy="7666517"/>
          </a:xfrm>
        </p:spPr>
        <p:txBody>
          <a:bodyPr>
            <a:normAutofit/>
          </a:bodyPr>
          <a:lstStyle/>
          <a:p>
            <a:pPr marL="0" indent="0">
              <a:lnSpc>
                <a:spcPct val="100000"/>
              </a:lnSpc>
              <a:spcAft>
                <a:spcPts val="0"/>
              </a:spcAft>
              <a:buNone/>
            </a:pPr>
            <a:r>
              <a:rPr lang="tr-TR" sz="5400" dirty="0">
                <a:ea typeface="Calibri" panose="020F0502020204030204" pitchFamily="34" charset="0"/>
                <a:cs typeface="Times New Roman" panose="02020603050405020304" pitchFamily="18" charset="0"/>
              </a:rPr>
              <a:t>Salgın dönemlerinde yaşanan stresin üç ana tetikleyicisi bulunmaktadır:</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1. </a:t>
            </a:r>
            <a:r>
              <a:rPr lang="tr-TR" sz="5400"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2. </a:t>
            </a:r>
            <a:r>
              <a:rPr lang="tr-TR" sz="5400"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3. </a:t>
            </a:r>
            <a:r>
              <a:rPr lang="tr-TR" sz="54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5400" dirty="0"/>
          </a:p>
        </p:txBody>
      </p:sp>
      <p:sp>
        <p:nvSpPr>
          <p:cNvPr id="5" name="TextBox 6">
            <a:extLst>
              <a:ext uri="{FF2B5EF4-FFF2-40B4-BE49-F238E27FC236}">
                <a16:creationId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147602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2908C009-7540-B641-B1CE-BA39C1F9CE69}"/>
              </a:ext>
            </a:extLst>
          </p:cNvPr>
          <p:cNvSpPr txBox="1"/>
          <p:nvPr/>
        </p:nvSpPr>
        <p:spPr>
          <a:xfrm>
            <a:off x="674915" y="76200"/>
            <a:ext cx="71736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
        <p:nvSpPr>
          <p:cNvPr id="4" name="Alternatif İşlem 3">
            <a:extLst>
              <a:ext uri="{FF2B5EF4-FFF2-40B4-BE49-F238E27FC236}">
                <a16:creationId xmlns:a16="http://schemas.microsoft.com/office/drawing/2014/main" id="{34C0E7B8-1A10-824C-B0FC-78F8D55A108B}"/>
              </a:ext>
            </a:extLst>
          </p:cNvPr>
          <p:cNvSpPr/>
          <p:nvPr/>
        </p:nvSpPr>
        <p:spPr>
          <a:xfrm>
            <a:off x="1463656" y="2838450"/>
            <a:ext cx="16718017" cy="959213"/>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Content Placeholder 2">
            <a:extLst>
              <a:ext uri="{FF2B5EF4-FFF2-40B4-BE49-F238E27FC236}">
                <a16:creationId xmlns:a16="http://schemas.microsoft.com/office/drawing/2014/main" id="{89694A5C-D440-D343-A832-65A2FDF65A21}"/>
              </a:ext>
            </a:extLst>
          </p:cNvPr>
          <p:cNvSpPr>
            <a:spLocks noGrp="1"/>
          </p:cNvSpPr>
          <p:nvPr>
            <p:ph idx="1"/>
          </p:nvPr>
        </p:nvSpPr>
        <p:spPr>
          <a:xfrm>
            <a:off x="1676292" y="2838450"/>
            <a:ext cx="18051402" cy="8702676"/>
          </a:xfrm>
        </p:spPr>
        <p:txBody>
          <a:bodyPr>
            <a:noAutofit/>
          </a:bodyPr>
          <a:lstStyle/>
          <a:p>
            <a:pPr marL="457200" indent="-457200">
              <a:lnSpc>
                <a:spcPct val="100000"/>
              </a:lnSpc>
              <a:buClr>
                <a:srgbClr val="FF0000"/>
              </a:buClr>
              <a:buFont typeface="Wingdings" panose="05000000000000000000" pitchFamily="2" charset="2"/>
              <a:buChar char="§"/>
            </a:pPr>
            <a:r>
              <a:rPr lang="tr-TR" sz="5400" b="1" dirty="0">
                <a:solidFill>
                  <a:schemeClr val="bg1"/>
                </a:solidFill>
                <a:ea typeface="Calibri" panose="020F0502020204030204" pitchFamily="34" charset="0"/>
              </a:rPr>
              <a:t>Salgın sırasındaki zorluklardan bazıları şunlarla ilgilidir:</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Rutinlerindeki 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sz="54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erteleme )</a:t>
            </a:r>
          </a:p>
        </p:txBody>
      </p:sp>
    </p:spTree>
    <p:extLst>
      <p:ext uri="{BB962C8B-B14F-4D97-AF65-F5344CB8AC3E}">
        <p14:creationId xmlns:p14="http://schemas.microsoft.com/office/powerpoint/2010/main" val="350773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487</TotalTime>
  <Words>1841</Words>
  <Application>Microsoft Office PowerPoint</Application>
  <PresentationFormat>Özel</PresentationFormat>
  <Paragraphs>260</Paragraphs>
  <Slides>50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50</vt:i4>
      </vt:variant>
    </vt:vector>
  </HeadingPairs>
  <TitlesOfParts>
    <vt:vector size="57" baseType="lpstr">
      <vt:lpstr>Arial</vt:lpstr>
      <vt:lpstr>Calibri</vt:lpstr>
      <vt:lpstr>Calibri Light</vt:lpstr>
      <vt:lpstr>Symbol</vt:lpstr>
      <vt:lpstr>Times New Roman</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HP</cp:lastModifiedBy>
  <cp:revision>254</cp:revision>
  <dcterms:created xsi:type="dcterms:W3CDTF">2021-08-21T08:47:56Z</dcterms:created>
  <dcterms:modified xsi:type="dcterms:W3CDTF">2021-09-03T08:48:47Z</dcterms:modified>
</cp:coreProperties>
</file>