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89" r:id="rId2"/>
    <p:sldId id="290" r:id="rId3"/>
    <p:sldId id="291" r:id="rId4"/>
    <p:sldId id="284" r:id="rId5"/>
    <p:sldId id="256" r:id="rId6"/>
    <p:sldId id="294" r:id="rId7"/>
    <p:sldId id="292" r:id="rId8"/>
    <p:sldId id="304" r:id="rId9"/>
    <p:sldId id="302" r:id="rId10"/>
    <p:sldId id="287" r:id="rId11"/>
    <p:sldId id="275" r:id="rId12"/>
    <p:sldId id="307" r:id="rId13"/>
    <p:sldId id="308" r:id="rId14"/>
    <p:sldId id="264" r:id="rId15"/>
    <p:sldId id="267" r:id="rId16"/>
    <p:sldId id="269" r:id="rId17"/>
    <p:sldId id="272" r:id="rId18"/>
    <p:sldId id="276" r:id="rId19"/>
    <p:sldId id="305" r:id="rId20"/>
    <p:sldId id="278" r:id="rId21"/>
    <p:sldId id="285" r:id="rId22"/>
    <p:sldId id="279" r:id="rId23"/>
    <p:sldId id="281" r:id="rId24"/>
    <p:sldId id="282" r:id="rId25"/>
    <p:sldId id="303" r:id="rId26"/>
    <p:sldId id="310" r:id="rId27"/>
    <p:sldId id="311" r:id="rId28"/>
    <p:sldId id="312" r:id="rId29"/>
    <p:sldId id="313" r:id="rId30"/>
    <p:sldId id="283" r:id="rId31"/>
    <p:sldId id="258" r:id="rId32"/>
    <p:sldId id="273" r:id="rId33"/>
    <p:sldId id="293" r:id="rId34"/>
    <p:sldId id="288" r:id="rId35"/>
  </p:sldIdLst>
  <p:sldSz cx="9144000" cy="6858000" type="screen4x3"/>
  <p:notesSz cx="6858000" cy="9947275"/>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9FC"/>
    <a:srgbClr val="CBF1F9"/>
    <a:srgbClr val="C0EFF8"/>
    <a:srgbClr val="A5E8F5"/>
    <a:srgbClr val="CCFFFF"/>
    <a:srgbClr val="FFFF00"/>
    <a:srgbClr val="00CC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1" autoAdjust="0"/>
    <p:restoredTop sz="94660"/>
  </p:normalViewPr>
  <p:slideViewPr>
    <p:cSldViewPr>
      <p:cViewPr varScale="1">
        <p:scale>
          <a:sx n="66" d="100"/>
          <a:sy n="66" d="100"/>
        </p:scale>
        <p:origin x="-984"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pPr>
              <a:defRPr/>
            </a:pPr>
            <a:fld id="{CF18EABE-F39B-4FB7-BC68-641BB3803389}" type="datetimeFigureOut">
              <a:rPr lang="tr-TR"/>
              <a:pPr>
                <a:defRPr/>
              </a:pPr>
              <a:t>13.11.2017</a:t>
            </a:fld>
            <a:endParaRPr lang="tr-TR"/>
          </a:p>
        </p:txBody>
      </p:sp>
      <p:sp>
        <p:nvSpPr>
          <p:cNvPr id="4" name="3 Altbilgi Yer Tutucusu"/>
          <p:cNvSpPr>
            <a:spLocks noGrp="1"/>
          </p:cNvSpPr>
          <p:nvPr>
            <p:ph type="ftr" sz="quarter" idx="2"/>
          </p:nvPr>
        </p:nvSpPr>
        <p:spPr>
          <a:xfrm>
            <a:off x="0" y="9448800"/>
            <a:ext cx="2971800" cy="496888"/>
          </a:xfrm>
          <a:prstGeom prst="rect">
            <a:avLst/>
          </a:prstGeom>
        </p:spPr>
        <p:txBody>
          <a:bodyPr vert="horz" lIns="91440" tIns="45720" rIns="91440" bIns="45720" rtlCol="0" anchor="b"/>
          <a:lstStyle>
            <a:lvl1pPr algn="l">
              <a:defRPr sz="1200"/>
            </a:lvl1pPr>
          </a:lstStyle>
          <a:p>
            <a:pPr>
              <a:defRPr/>
            </a:pPr>
            <a:endParaRPr lang="tr-TR"/>
          </a:p>
        </p:txBody>
      </p:sp>
      <p:sp>
        <p:nvSpPr>
          <p:cNvPr id="5" name="4 Slayt Numarası Yer Tutucusu"/>
          <p:cNvSpPr>
            <a:spLocks noGrp="1"/>
          </p:cNvSpPr>
          <p:nvPr>
            <p:ph type="sldNum" sz="quarter" idx="3"/>
          </p:nvPr>
        </p:nvSpPr>
        <p:spPr>
          <a:xfrm>
            <a:off x="3884613" y="9448800"/>
            <a:ext cx="2971800" cy="496888"/>
          </a:xfrm>
          <a:prstGeom prst="rect">
            <a:avLst/>
          </a:prstGeom>
        </p:spPr>
        <p:txBody>
          <a:bodyPr vert="horz" lIns="91440" tIns="45720" rIns="91440" bIns="45720" rtlCol="0" anchor="b"/>
          <a:lstStyle>
            <a:lvl1pPr algn="r">
              <a:defRPr sz="1200"/>
            </a:lvl1pPr>
          </a:lstStyle>
          <a:p>
            <a:pPr>
              <a:defRPr/>
            </a:pPr>
            <a:fld id="{EF876097-5A3B-4DA4-80B2-39253FD25145}"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tr-TR"/>
          </a:p>
        </p:txBody>
      </p:sp>
      <p:sp>
        <p:nvSpPr>
          <p:cNvPr id="18435"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59D865C8-2E63-4591-BCD9-77EB0C82235D}" type="datetimeFigureOut">
              <a:rPr lang="tr-TR"/>
              <a:pPr>
                <a:defRPr/>
              </a:pPr>
              <a:t>13.11.2017</a:t>
            </a:fld>
            <a:endParaRPr lang="tr-TR"/>
          </a:p>
        </p:txBody>
      </p:sp>
      <p:sp>
        <p:nvSpPr>
          <p:cNvPr id="31748"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tr-TR"/>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F216C42C-C12F-44B1-AD67-CDC51651B2AD}"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998F62C-BD32-4A37-848F-7F4813074413}" type="slidenum">
              <a:rPr lang="tr-TR" altLang="tr-TR" smtClean="0"/>
              <a:pPr/>
              <a:t>10</a:t>
            </a:fld>
            <a:endParaRPr lang="tr-TR" altLang="tr-T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9448800"/>
            <a:ext cx="2971800" cy="496888"/>
          </a:xfrm>
          <a:prstGeom prst="rect">
            <a:avLst/>
          </a:prstGeom>
          <a:noFill/>
          <a:ln w="9525">
            <a:noFill/>
            <a:miter lim="800000"/>
            <a:headEnd/>
            <a:tailEnd/>
          </a:ln>
        </p:spPr>
        <p:txBody>
          <a:bodyPr anchor="b"/>
          <a:lstStyle/>
          <a:p>
            <a:pPr algn="r"/>
            <a:fld id="{15B9DB9F-95D8-4039-8E76-C7FCB6BC56A4}" type="slidenum">
              <a:rPr lang="tr-TR" altLang="tr-TR" sz="1200"/>
              <a:pPr algn="r"/>
              <a:t>20</a:t>
            </a:fld>
            <a:endParaRPr lang="tr-TR" altLang="tr-TR"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7F24721-AB2E-4557-83E0-4CB38EADEA09}" type="slidenum">
              <a:rPr lang="tr-TR" altLang="tr-TR" smtClean="0"/>
              <a:pPr/>
              <a:t>21</a:t>
            </a:fld>
            <a:endParaRPr lang="tr-TR" altLang="tr-T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tr-TR" alt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A07FB6AB-0C03-4F0E-98D5-700428DC06D0}" type="datetimeFigureOut">
              <a:rPr lang="tr-TR"/>
              <a:pPr>
                <a:defRPr/>
              </a:pPr>
              <a:t>13.11.2017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EECEBB4-44D7-4B9E-B37C-229481BB908B}"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BB78525-1FF9-442C-BA06-72441420FB75}" type="datetimeFigureOut">
              <a:rPr lang="tr-TR"/>
              <a:pPr>
                <a:defRPr/>
              </a:pPr>
              <a:t>13.11.2017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38D2490-911A-4653-A4A2-11B2FE327B6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F421FE1-5C6D-481E-9B04-3FD6228D15C4}" type="datetimeFigureOut">
              <a:rPr lang="tr-TR"/>
              <a:pPr>
                <a:defRPr/>
              </a:pPr>
              <a:t>13.11.2017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FB1CB098-F072-45A8-A957-B370CE3C22F0}"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p:txBody>
          <a:bodyPr/>
          <a:lstStyle>
            <a:lvl1pPr>
              <a:defRPr/>
            </a:lvl1pPr>
          </a:lstStyle>
          <a:p>
            <a:pPr>
              <a:defRPr/>
            </a:pPr>
            <a:endParaRPr lang="tr-TR"/>
          </a:p>
        </p:txBody>
      </p:sp>
      <p:sp>
        <p:nvSpPr>
          <p:cNvPr id="6" name="Rectangle 5"/>
          <p:cNvSpPr>
            <a:spLocks noGrp="1" noChangeArrowheads="1"/>
          </p:cNvSpPr>
          <p:nvPr>
            <p:ph type="ftr" sz="quarter" idx="11"/>
          </p:nvPr>
        </p:nvSpPr>
        <p:spPr/>
        <p:txBody>
          <a:bodyPr/>
          <a:lstStyle>
            <a:lvl1pPr>
              <a:defRPr/>
            </a:lvl1pPr>
          </a:lstStyle>
          <a:p>
            <a:pPr>
              <a:defRPr/>
            </a:pPr>
            <a:endParaRPr lang="tr-TR"/>
          </a:p>
        </p:txBody>
      </p:sp>
      <p:sp>
        <p:nvSpPr>
          <p:cNvPr id="7" name="Rectangle 6"/>
          <p:cNvSpPr>
            <a:spLocks noGrp="1" noChangeArrowheads="1"/>
          </p:cNvSpPr>
          <p:nvPr>
            <p:ph type="sldNum" sz="quarter" idx="12"/>
          </p:nvPr>
        </p:nvSpPr>
        <p:spPr/>
        <p:txBody>
          <a:bodyPr/>
          <a:lstStyle>
            <a:lvl1pPr>
              <a:defRPr/>
            </a:lvl1pPr>
          </a:lstStyle>
          <a:p>
            <a:pPr>
              <a:defRPr/>
            </a:pPr>
            <a:fld id="{E95C9D7E-50CE-44F0-BACB-9630F6682AFA}"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28D2BB0-EB7B-420E-801F-B1C6C182796B}" type="datetimeFigureOut">
              <a:rPr lang="tr-TR"/>
              <a:pPr>
                <a:defRPr/>
              </a:pPr>
              <a:t>13.11.2017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A0F36F6-A763-4207-8439-0A1E97A63E1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A52DB26C-AE08-4DFD-BBFB-933B23DE0022}" type="datetimeFigureOut">
              <a:rPr lang="tr-TR"/>
              <a:pPr>
                <a:defRPr/>
              </a:pPr>
              <a:t>13.11.2017</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C530A5D-4D56-4D8B-A960-45AF1770BBE3}"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56DBC355-75E1-48FA-A45C-1D464DB83892}" type="datetimeFigureOut">
              <a:rPr lang="tr-TR"/>
              <a:pPr>
                <a:defRPr/>
              </a:pPr>
              <a:t>13.11.2017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19CC5AB-3A6C-4E2F-8037-324B8C15B953}"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28F56652-F429-4430-B83E-2CAE450EF193}" type="datetimeFigureOut">
              <a:rPr lang="tr-TR"/>
              <a:pPr>
                <a:defRPr/>
              </a:pPr>
              <a:t>13.11.2017</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CF10946B-D692-4AB3-B7EF-0B2E904EDB02}"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DC8BB0F-2761-4465-93F5-1FA578441661}" type="datetimeFigureOut">
              <a:rPr lang="tr-TR"/>
              <a:pPr>
                <a:defRPr/>
              </a:pPr>
              <a:t>13.11.2017</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3EFE28D9-780E-4B8D-98ED-4D8E4E8172AB}"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502E49E2-3911-4F92-8696-B5747739F24E}" type="datetimeFigureOut">
              <a:rPr lang="tr-TR"/>
              <a:pPr>
                <a:defRPr/>
              </a:pPr>
              <a:t>13.11.2017</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CD545E6F-7956-49DF-9927-58FB5CB07BE9}"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9498AB4-B6D3-480A-9A7C-1F4A05A5EF37}" type="datetimeFigureOut">
              <a:rPr lang="tr-TR"/>
              <a:pPr>
                <a:defRPr/>
              </a:pPr>
              <a:t>13.11.2017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F2B58BD-46CA-47A2-B933-CC66AD0437D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BEC57AB-BCA9-40DC-B8C7-A4BA75F73E0A}" type="datetimeFigureOut">
              <a:rPr lang="tr-TR"/>
              <a:pPr>
                <a:defRPr/>
              </a:pPr>
              <a:t>13.11.2017</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EEE61EB-268C-4A51-BE94-6871E632B720}"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9503340-B50E-4B85-8042-B46A670532BA}" type="datetimeFigureOut">
              <a:rPr lang="tr-TR"/>
              <a:pPr>
                <a:defRPr/>
              </a:pPr>
              <a:t>13.11.2017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EC4D8FE-EA94-44F4-9051-44226B85711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749300" y="2565400"/>
            <a:ext cx="7772400" cy="1470025"/>
          </a:xfrm>
        </p:spPr>
        <p:txBody>
          <a:bodyPr/>
          <a:lstStyle/>
          <a:p>
            <a:pPr>
              <a:spcAft>
                <a:spcPts val="600"/>
              </a:spcAft>
            </a:pPr>
            <a:r>
              <a:rPr lang="tr-TR" altLang="tr-TR" sz="6000" b="1" dirty="0" smtClean="0">
                <a:solidFill>
                  <a:srgbClr val="FF0000"/>
                </a:solidFill>
                <a:latin typeface="Comic Sans MS" pitchFamily="66" charset="0"/>
              </a:rPr>
              <a:t/>
            </a:r>
            <a:br>
              <a:rPr lang="tr-TR" altLang="tr-TR" sz="6000" b="1" dirty="0" smtClean="0">
                <a:solidFill>
                  <a:srgbClr val="FF0000"/>
                </a:solidFill>
                <a:latin typeface="Comic Sans MS" pitchFamily="66" charset="0"/>
              </a:rPr>
            </a:br>
            <a:r>
              <a:rPr lang="tr-TR" altLang="tr-TR" sz="6000" b="1" dirty="0" smtClean="0">
                <a:solidFill>
                  <a:srgbClr val="FF0000"/>
                </a:solidFill>
                <a:latin typeface="Comic Sans MS" pitchFamily="66" charset="0"/>
              </a:rPr>
              <a:t/>
            </a:r>
            <a:br>
              <a:rPr lang="tr-TR" altLang="tr-TR" sz="6000" b="1" dirty="0" smtClean="0">
                <a:solidFill>
                  <a:srgbClr val="FF0000"/>
                </a:solidFill>
                <a:latin typeface="Comic Sans MS" pitchFamily="66" charset="0"/>
              </a:rPr>
            </a:br>
            <a:r>
              <a:rPr lang="tr-TR" altLang="tr-TR" sz="5400" b="1" dirty="0" smtClean="0">
                <a:solidFill>
                  <a:srgbClr val="FF0000"/>
                </a:solidFill>
                <a:latin typeface="Comic Sans MS" pitchFamily="66" charset="0"/>
              </a:rPr>
              <a:t>BAŞARIYA GİDEN YOLDA </a:t>
            </a:r>
            <a:br>
              <a:rPr lang="tr-TR" altLang="tr-TR" sz="5400" b="1" dirty="0" smtClean="0">
                <a:solidFill>
                  <a:srgbClr val="FF0000"/>
                </a:solidFill>
                <a:latin typeface="Comic Sans MS" pitchFamily="66" charset="0"/>
              </a:rPr>
            </a:br>
            <a:r>
              <a:rPr lang="tr-TR" altLang="tr-TR" sz="5400" b="1" dirty="0" smtClean="0">
                <a:solidFill>
                  <a:srgbClr val="FF0000"/>
                </a:solidFill>
                <a:latin typeface="Comic Sans MS" pitchFamily="66" charset="0"/>
              </a:rPr>
              <a:t/>
            </a:r>
            <a:br>
              <a:rPr lang="tr-TR" altLang="tr-TR" sz="5400" b="1" dirty="0" smtClean="0">
                <a:solidFill>
                  <a:srgbClr val="FF0000"/>
                </a:solidFill>
                <a:latin typeface="Comic Sans MS" pitchFamily="66" charset="0"/>
              </a:rPr>
            </a:br>
            <a:r>
              <a:rPr lang="tr-TR" altLang="tr-TR" sz="5400" b="1" dirty="0" smtClean="0">
                <a:solidFill>
                  <a:srgbClr val="FF0000"/>
                </a:solidFill>
                <a:latin typeface="Comic Sans MS" pitchFamily="66" charset="0"/>
              </a:rPr>
              <a:t>“VERİMLİ ÇALIŞMA”</a:t>
            </a:r>
            <a:endParaRPr lang="tr-TR" altLang="tr-TR" sz="6000" b="1" dirty="0" smtClean="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0" y="935038"/>
            <a:ext cx="9144000" cy="5518150"/>
          </a:xfrm>
        </p:spPr>
        <p:txBody>
          <a:bodyPr/>
          <a:lstStyle/>
          <a:p>
            <a:pPr eaLnBrk="1" hangingPunct="1"/>
            <a:r>
              <a:rPr lang="tr-TR" altLang="tr-TR" sz="3000" smtClean="0">
                <a:solidFill>
                  <a:srgbClr val="FF0000"/>
                </a:solidFill>
                <a:latin typeface="Comic Sans MS" pitchFamily="66" charset="0"/>
              </a:rPr>
              <a:t>Hedefinizi Belirleyin!</a:t>
            </a:r>
            <a:br>
              <a:rPr lang="tr-TR" altLang="tr-TR" sz="3000" smtClean="0">
                <a:solidFill>
                  <a:srgbClr val="FF0000"/>
                </a:solidFill>
                <a:latin typeface="Comic Sans MS" pitchFamily="66" charset="0"/>
              </a:rPr>
            </a:br>
            <a:r>
              <a:rPr lang="tr-TR" altLang="tr-TR" sz="3000" smtClean="0">
                <a:solidFill>
                  <a:srgbClr val="FF0000"/>
                </a:solidFill>
                <a:latin typeface="Comic Sans MS" pitchFamily="66" charset="0"/>
              </a:rPr>
              <a:t/>
            </a:r>
            <a:br>
              <a:rPr lang="tr-TR" altLang="tr-TR" sz="3000" smtClean="0">
                <a:solidFill>
                  <a:srgbClr val="FF0000"/>
                </a:solidFill>
                <a:latin typeface="Comic Sans MS" pitchFamily="66" charset="0"/>
              </a:rPr>
            </a:br>
            <a:r>
              <a:rPr lang="tr-TR" altLang="tr-TR" sz="3000" smtClean="0">
                <a:solidFill>
                  <a:srgbClr val="FF0000"/>
                </a:solidFill>
                <a:latin typeface="Comic Sans MS" pitchFamily="66" charset="0"/>
              </a:rPr>
              <a:t>Bir şeyin hedef olabilmesi için;</a:t>
            </a:r>
            <a:r>
              <a:rPr lang="tr-TR" altLang="tr-TR" sz="3000" smtClean="0">
                <a:solidFill>
                  <a:srgbClr val="FF6600"/>
                </a:solidFill>
              </a:rPr>
              <a:t/>
            </a:r>
            <a:br>
              <a:rPr lang="tr-TR" altLang="tr-TR" sz="3000" smtClean="0">
                <a:solidFill>
                  <a:srgbClr val="FF6600"/>
                </a:solidFill>
              </a:rPr>
            </a:br>
            <a:r>
              <a:rPr lang="tr-TR" altLang="tr-TR" sz="3000" smtClean="0">
                <a:solidFill>
                  <a:srgbClr val="FF6600"/>
                </a:solidFill>
              </a:rPr>
              <a:t>		</a:t>
            </a:r>
            <a:r>
              <a:rPr lang="tr-TR" altLang="tr-TR" sz="3000" smtClean="0">
                <a:solidFill>
                  <a:srgbClr val="FF0000"/>
                </a:solidFill>
                <a:latin typeface="Comic Sans MS" pitchFamily="66" charset="0"/>
              </a:rPr>
              <a:t>*</a:t>
            </a:r>
            <a:r>
              <a:rPr lang="tr-TR" altLang="tr-TR" sz="3000" smtClean="0">
                <a:solidFill>
                  <a:srgbClr val="FFFF99"/>
                </a:solidFill>
                <a:latin typeface="Comic Sans MS" pitchFamily="66" charset="0"/>
              </a:rPr>
              <a:t> </a:t>
            </a:r>
            <a:r>
              <a:rPr lang="tr-TR" altLang="tr-TR" sz="3000" smtClean="0">
                <a:latin typeface="Comic Sans MS" pitchFamily="66" charset="0"/>
              </a:rPr>
              <a:t>Ulaşılabilir olması,</a:t>
            </a: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solidFill>
                  <a:srgbClr val="FFFF99"/>
                </a:solidFill>
                <a:latin typeface="Comic Sans MS" pitchFamily="66" charset="0"/>
              </a:rPr>
              <a:t>                     </a:t>
            </a:r>
            <a:r>
              <a:rPr lang="tr-TR" altLang="tr-TR" sz="3000" smtClean="0">
                <a:solidFill>
                  <a:srgbClr val="FF0000"/>
                </a:solidFill>
                <a:latin typeface="Comic Sans MS" pitchFamily="66" charset="0"/>
              </a:rPr>
              <a:t>*</a:t>
            </a:r>
            <a:r>
              <a:rPr lang="tr-TR" altLang="tr-TR" sz="3000" smtClean="0">
                <a:solidFill>
                  <a:srgbClr val="FFFF99"/>
                </a:solidFill>
                <a:latin typeface="Comic Sans MS" pitchFamily="66" charset="0"/>
              </a:rPr>
              <a:t> </a:t>
            </a:r>
            <a:r>
              <a:rPr lang="tr-TR" altLang="tr-TR" sz="3000" smtClean="0">
                <a:latin typeface="Comic Sans MS" pitchFamily="66" charset="0"/>
              </a:rPr>
              <a:t>Başka bir insana bağlı olmaması,</a:t>
            </a: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solidFill>
                  <a:srgbClr val="FFFF99"/>
                </a:solidFill>
                <a:latin typeface="Comic Sans MS" pitchFamily="66" charset="0"/>
              </a:rPr>
              <a:t>              	  </a:t>
            </a:r>
            <a:r>
              <a:rPr lang="tr-TR" altLang="tr-TR" sz="3000" smtClean="0">
                <a:solidFill>
                  <a:srgbClr val="FF0000"/>
                </a:solidFill>
                <a:latin typeface="Comic Sans MS" pitchFamily="66" charset="0"/>
              </a:rPr>
              <a:t>*</a:t>
            </a:r>
            <a:r>
              <a:rPr lang="tr-TR" altLang="tr-TR" sz="3000" smtClean="0">
                <a:solidFill>
                  <a:srgbClr val="FFFF99"/>
                </a:solidFill>
                <a:latin typeface="Comic Sans MS" pitchFamily="66" charset="0"/>
              </a:rPr>
              <a:t> </a:t>
            </a:r>
            <a:r>
              <a:rPr lang="tr-TR" altLang="tr-TR" sz="3000" smtClean="0">
                <a:latin typeface="Comic Sans MS" pitchFamily="66" charset="0"/>
              </a:rPr>
              <a:t>Somut ve net olması gerekir.</a:t>
            </a: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latin typeface="Comic Sans MS" pitchFamily="66" charset="0"/>
              </a:rPr>
              <a:t>Daha çok çalışmalıyım   </a:t>
            </a:r>
            <a:r>
              <a:rPr lang="tr-TR" altLang="tr-TR" sz="3000" smtClean="0">
                <a:solidFill>
                  <a:srgbClr val="FF0000"/>
                </a:solidFill>
                <a:latin typeface="Comic Sans MS" pitchFamily="66" charset="0"/>
              </a:rPr>
              <a:t>......................... Hedef değildir</a:t>
            </a: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latin typeface="Comic Sans MS" pitchFamily="66" charset="0"/>
              </a:rPr>
              <a:t>Matematik dersinin sayılar konusunu çalışacağım</a:t>
            </a:r>
            <a:r>
              <a:rPr lang="tr-TR" altLang="tr-TR" sz="3000" smtClean="0">
                <a:solidFill>
                  <a:srgbClr val="FF0000"/>
                </a:solidFill>
                <a:latin typeface="Comic Sans MS" pitchFamily="66" charset="0"/>
              </a:rPr>
              <a:t>..... Hedef</a:t>
            </a:r>
            <a:r>
              <a:rPr lang="tr-TR" altLang="tr-TR" sz="3000" smtClean="0">
                <a:solidFill>
                  <a:srgbClr val="FFFF99"/>
                </a:solidFill>
                <a:latin typeface="Comic Sans MS" pitchFamily="66" charset="0"/>
              </a:rPr>
              <a:t/>
            </a:r>
            <a:br>
              <a:rPr lang="tr-TR" altLang="tr-TR" sz="3000" smtClean="0">
                <a:solidFill>
                  <a:srgbClr val="FFFF99"/>
                </a:solidFill>
                <a:latin typeface="Comic Sans MS" pitchFamily="66" charset="0"/>
              </a:rPr>
            </a:br>
            <a:r>
              <a:rPr lang="tr-TR" altLang="tr-TR" sz="3000" smtClean="0">
                <a:latin typeface="Comic Sans MS" pitchFamily="66" charset="0"/>
              </a:rPr>
              <a:t>Sınav sonucumu 30 puan yükselteceğim</a:t>
            </a:r>
            <a:r>
              <a:rPr lang="tr-TR" altLang="tr-TR" sz="3000" smtClean="0">
                <a:solidFill>
                  <a:srgbClr val="FF0000"/>
                </a:solidFill>
                <a:latin typeface="Comic Sans MS" pitchFamily="66" charset="0"/>
              </a:rPr>
              <a:t>........... Hedef</a:t>
            </a:r>
            <a:r>
              <a:rPr lang="tr-TR" altLang="tr-TR" sz="3000" smtClean="0">
                <a:solidFill>
                  <a:srgbClr val="FF0066"/>
                </a:solidFill>
              </a:rPr>
              <a:t/>
            </a:r>
            <a:br>
              <a:rPr lang="tr-TR" altLang="tr-TR" sz="3000" smtClean="0">
                <a:solidFill>
                  <a:srgbClr val="FF0066"/>
                </a:solidFill>
              </a:rPr>
            </a:br>
            <a:endParaRPr lang="tr-TR" altLang="tr-TR" sz="3000" smtClean="0">
              <a:solidFill>
                <a:srgbClr val="0000FF"/>
              </a:solidFill>
            </a:endParaRPr>
          </a:p>
        </p:txBody>
      </p:sp>
      <p:sp>
        <p:nvSpPr>
          <p:cNvPr id="4" name="Oval 6"/>
          <p:cNvSpPr>
            <a:spLocks noChangeArrowheads="1"/>
          </p:cNvSpPr>
          <p:nvPr/>
        </p:nvSpPr>
        <p:spPr bwMode="auto">
          <a:xfrm rot="-1293425">
            <a:off x="427038" y="225425"/>
            <a:ext cx="1285875" cy="1417638"/>
          </a:xfrm>
          <a:prstGeom prst="ellipse">
            <a:avLst/>
          </a:prstGeom>
          <a:solidFill>
            <a:srgbClr val="FFFF00"/>
          </a:solidFill>
          <a:ln w="9525">
            <a:noFill/>
            <a:round/>
            <a:headEnd/>
            <a:tailEnd/>
          </a:ln>
        </p:spPr>
        <p:txBody>
          <a:bodyPr wrap="none" anchor="ctr"/>
          <a:lstStyle/>
          <a:p>
            <a:pPr algn="ctr"/>
            <a:r>
              <a:rPr lang="tr-TR" altLang="tr-TR" sz="10600" b="1">
                <a:solidFill>
                  <a:srgbClr val="FF0000"/>
                </a:solidFill>
                <a:latin typeface="Comic Sans MS" pitchFamily="66"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8818"/>
                                        </p:tgtEl>
                                        <p:attrNameLst>
                                          <p:attrName>style.visibility</p:attrName>
                                        </p:attrNameLst>
                                      </p:cBhvr>
                                      <p:to>
                                        <p:strVal val="visible"/>
                                      </p:to>
                                    </p:set>
                                    <p:animEffect transition="in" filter="checkerboard(across)">
                                      <p:cBhvr>
                                        <p:cTn id="13" dur="500"/>
                                        <p:tgtEl>
                                          <p:spTgt spid="418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dersi_derste_ogren"/>
          <p:cNvPicPr>
            <a:picLocks noChangeAspect="1" noChangeArrowheads="1"/>
          </p:cNvPicPr>
          <p:nvPr/>
        </p:nvPicPr>
        <p:blipFill>
          <a:blip r:embed="rId2" cstate="print"/>
          <a:srcRect/>
          <a:stretch>
            <a:fillRect/>
          </a:stretch>
        </p:blipFill>
        <p:spPr bwMode="auto">
          <a:xfrm>
            <a:off x="0" y="0"/>
            <a:ext cx="9144000" cy="6958013"/>
          </a:xfrm>
          <a:prstGeom prst="rect">
            <a:avLst/>
          </a:prstGeom>
          <a:noFill/>
          <a:ln w="9525">
            <a:noFill/>
            <a:miter lim="800000"/>
            <a:headEnd/>
            <a:tailEnd/>
          </a:ln>
        </p:spPr>
      </p:pic>
      <p:sp>
        <p:nvSpPr>
          <p:cNvPr id="15363" name="Oval 6"/>
          <p:cNvSpPr>
            <a:spLocks noChangeArrowheads="1"/>
          </p:cNvSpPr>
          <p:nvPr/>
        </p:nvSpPr>
        <p:spPr bwMode="auto">
          <a:xfrm rot="-1293425">
            <a:off x="254000" y="206375"/>
            <a:ext cx="1441450" cy="1655763"/>
          </a:xfrm>
          <a:prstGeom prst="ellipse">
            <a:avLst/>
          </a:prstGeom>
          <a:solidFill>
            <a:srgbClr val="FFFF00"/>
          </a:solidFill>
          <a:ln w="9525">
            <a:noFill/>
            <a:round/>
            <a:headEnd/>
            <a:tailEnd/>
          </a:ln>
        </p:spPr>
        <p:txBody>
          <a:bodyPr wrap="none" anchor="ctr"/>
          <a:lstStyle/>
          <a:p>
            <a:pPr algn="ctr"/>
            <a:r>
              <a:rPr lang="tr-TR" altLang="tr-TR" sz="10600" b="1">
                <a:solidFill>
                  <a:srgbClr val="FF0000"/>
                </a:solidFill>
                <a:latin typeface="Comic Sans MS" pitchFamily="66"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checkerboard(across)">
                                      <p:cBhvr>
                                        <p:cTn id="13"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a:r>
              <a:rPr lang="tr-TR" dirty="0" smtClean="0"/>
              <a:t>Derse devam başarının temel şartıdır</a:t>
            </a:r>
          </a:p>
          <a:p>
            <a:pPr lvl="0"/>
            <a:r>
              <a:rPr lang="tr-TR" dirty="0" smtClean="0"/>
              <a:t>Ön hazırlık yapın</a:t>
            </a:r>
          </a:p>
          <a:p>
            <a:pPr lvl="0"/>
            <a:r>
              <a:rPr lang="tr-TR" dirty="0" smtClean="0"/>
              <a:t>Ön yargısız dinleyin</a:t>
            </a:r>
          </a:p>
          <a:p>
            <a:pPr lvl="0"/>
            <a:r>
              <a:rPr lang="tr-TR" dirty="0" smtClean="0"/>
              <a:t>Bundan nasıl yararlanabilirim diye kendi kendinize sorun</a:t>
            </a:r>
          </a:p>
          <a:p>
            <a:pPr lvl="0"/>
            <a:r>
              <a:rPr lang="tr-TR" dirty="0" smtClean="0"/>
              <a:t>Dersi sorular sorarak fikirler üreterek dinleyin</a:t>
            </a:r>
          </a:p>
          <a:p>
            <a:pPr lvl="0"/>
            <a:r>
              <a:rPr lang="tr-TR" dirty="0" smtClean="0"/>
              <a:t>Öğretmenin sözünün bitmesini bekleyin</a:t>
            </a:r>
          </a:p>
          <a:p>
            <a:pPr lvl="0"/>
            <a:r>
              <a:rPr lang="tr-TR" dirty="0" smtClean="0"/>
              <a:t>Dikkati dağıtan şeylerle ilgilenmeyin</a:t>
            </a:r>
          </a:p>
          <a:p>
            <a:pPr lvl="0"/>
            <a:r>
              <a:rPr lang="tr-TR" dirty="0" smtClean="0"/>
              <a:t>Gevşek ve yayılmış şekilde değil, aktif </a:t>
            </a:r>
            <a:r>
              <a:rPr lang="tr-TR" dirty="0" smtClean="0"/>
              <a:t>dinleyin</a:t>
            </a:r>
            <a:endParaRPr lang="tr-TR" dirty="0" smtClean="0"/>
          </a:p>
        </p:txBody>
      </p:sp>
      <p:sp>
        <p:nvSpPr>
          <p:cNvPr id="4" name="Başlık 4"/>
          <p:cNvSpPr>
            <a:spLocks noGrp="1"/>
          </p:cNvSpPr>
          <p:nvPr>
            <p:ph type="title"/>
          </p:nvPr>
        </p:nvSpPr>
        <p:spPr>
          <a:solidFill>
            <a:srgbClr val="800000"/>
          </a:solidFill>
        </p:spPr>
        <p:txBody>
          <a:bodyPr>
            <a:normAutofit/>
          </a:bodyPr>
          <a:lstStyle/>
          <a:p>
            <a:pPr algn="ctr"/>
            <a:r>
              <a:rPr lang="tr-TR" sz="360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rPr>
              <a:t>ETKİLİ DİNLEME</a:t>
            </a:r>
            <a:endParaRPr lang="tr-TR" sz="3600" cap="none"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anose="020B0603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6632"/>
            <a:ext cx="8229600" cy="6336704"/>
          </a:xfrm>
        </p:spPr>
        <p:txBody>
          <a:bodyPr/>
          <a:lstStyle/>
          <a:p>
            <a:pPr lvl="0"/>
            <a:r>
              <a:rPr lang="tr-TR" dirty="0" smtClean="0"/>
              <a:t>Ders dinlerken oturuşunuza dikkat etmelisiniz</a:t>
            </a:r>
          </a:p>
          <a:p>
            <a:pPr lvl="0"/>
            <a:r>
              <a:rPr lang="tr-TR" dirty="0" smtClean="0"/>
              <a:t>Dikkatli olmaya çalışın. Derse katılımınızı öğretmene gösterin.</a:t>
            </a:r>
          </a:p>
          <a:p>
            <a:pPr lvl="0"/>
            <a:r>
              <a:rPr lang="tr-TR" dirty="0" smtClean="0"/>
              <a:t>Anlamadığınız </a:t>
            </a:r>
            <a:r>
              <a:rPr lang="tr-TR" dirty="0" smtClean="0"/>
              <a:t>sözcük ve kavramları işaretlemeli ya da not almalısınız Onları anında anlamaya ya da çıkarmaya çalışmak, dersi kaçırmanıza neden olacaktır. </a:t>
            </a:r>
          </a:p>
          <a:p>
            <a:pPr lvl="0"/>
            <a:r>
              <a:rPr lang="tr-TR" dirty="0" smtClean="0"/>
              <a:t>Sadece duyuyor olmanız aynı zamanda dinliyor olduğunuz anlamına gelmez.</a:t>
            </a:r>
          </a:p>
          <a:p>
            <a:pPr lvl="0"/>
            <a:r>
              <a:rPr lang="tr-TR" dirty="0" smtClean="0"/>
              <a:t>Bir öğrenci, ders sırasında işittiklerini, ders sonunda hatırlamıyorsa, derste anlatılanları dinlememiş demektir.</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395288" y="2492375"/>
            <a:ext cx="8374062" cy="3671888"/>
          </a:xfrm>
        </p:spPr>
        <p:txBody>
          <a:bodyPr anchor="b"/>
          <a:lstStyle/>
          <a:p>
            <a:pPr eaLnBrk="1" hangingPunct="1"/>
            <a:r>
              <a:rPr lang="tr-TR" altLang="tr-TR" sz="3600" b="1" smtClean="0">
                <a:latin typeface="Comic Sans MS" pitchFamily="66" charset="0"/>
              </a:rPr>
              <a:t>“</a:t>
            </a:r>
            <a:r>
              <a:rPr lang="tr-TR" altLang="tr-TR" sz="4000" b="1" smtClean="0">
                <a:latin typeface="Comic Sans MS" pitchFamily="66" charset="0"/>
              </a:rPr>
              <a:t>Bilgiler taze taze sınava giriyoruz. </a:t>
            </a:r>
            <a:br>
              <a:rPr lang="tr-TR" altLang="tr-TR" sz="4000" b="1" smtClean="0">
                <a:latin typeface="Comic Sans MS" pitchFamily="66" charset="0"/>
              </a:rPr>
            </a:br>
            <a:r>
              <a:rPr lang="tr-TR" altLang="tr-TR" sz="4000" b="1" smtClean="0">
                <a:latin typeface="Comic Sans MS" pitchFamily="66" charset="0"/>
              </a:rPr>
              <a:t/>
            </a:r>
            <a:br>
              <a:rPr lang="tr-TR" altLang="tr-TR" sz="4000" b="1" smtClean="0">
                <a:latin typeface="Comic Sans MS" pitchFamily="66" charset="0"/>
              </a:rPr>
            </a:br>
            <a:r>
              <a:rPr lang="tr-TR" altLang="tr-TR" sz="4000" b="1" smtClean="0">
                <a:latin typeface="Comic Sans MS" pitchFamily="66" charset="0"/>
              </a:rPr>
              <a:t>Peki neden sınav öncesi çalışmak faydalı değil?”</a:t>
            </a:r>
            <a:br>
              <a:rPr lang="tr-TR" altLang="tr-TR" sz="4000" b="1" smtClean="0">
                <a:latin typeface="Comic Sans MS" pitchFamily="66" charset="0"/>
              </a:rPr>
            </a:br>
            <a:r>
              <a:rPr lang="tr-TR" altLang="tr-TR" sz="4000" smtClean="0"/>
              <a:t/>
            </a:r>
            <a:br>
              <a:rPr lang="tr-TR" altLang="tr-TR" sz="4000" smtClean="0"/>
            </a:br>
            <a:endParaRPr lang="tr-TR" altLang="tr-TR" sz="4000" smtClean="0"/>
          </a:p>
        </p:txBody>
      </p:sp>
      <p:sp>
        <p:nvSpPr>
          <p:cNvPr id="16386" name="Oval 3"/>
          <p:cNvSpPr>
            <a:spLocks noChangeArrowheads="1"/>
          </p:cNvSpPr>
          <p:nvPr/>
        </p:nvSpPr>
        <p:spPr bwMode="auto">
          <a:xfrm rot="-1201928">
            <a:off x="825500" y="207963"/>
            <a:ext cx="1712913" cy="1555750"/>
          </a:xfrm>
          <a:prstGeom prst="ellipse">
            <a:avLst/>
          </a:prstGeom>
          <a:solidFill>
            <a:srgbClr val="FFFF00"/>
          </a:solidFill>
          <a:ln w="9525">
            <a:noFill/>
            <a:round/>
            <a:headEnd/>
            <a:tailEnd/>
          </a:ln>
        </p:spPr>
        <p:txBody>
          <a:bodyPr wrap="none" anchor="ctr"/>
          <a:lstStyle/>
          <a:p>
            <a:pPr algn="ctr"/>
            <a:r>
              <a:rPr lang="tr-TR" altLang="tr-TR" sz="9600" b="1">
                <a:solidFill>
                  <a:srgbClr val="FF0000"/>
                </a:solidFill>
                <a:latin typeface="Comic Sans MS" pitchFamily="66" charset="0"/>
              </a:rPr>
              <a:t>3</a:t>
            </a:r>
          </a:p>
        </p:txBody>
      </p:sp>
      <p:sp>
        <p:nvSpPr>
          <p:cNvPr id="16387" name="Text Box 4"/>
          <p:cNvSpPr txBox="1">
            <a:spLocks noChangeArrowheads="1"/>
          </p:cNvSpPr>
          <p:nvPr/>
        </p:nvSpPr>
        <p:spPr bwMode="auto">
          <a:xfrm>
            <a:off x="3563938" y="908050"/>
            <a:ext cx="3692525" cy="914400"/>
          </a:xfrm>
          <a:prstGeom prst="rect">
            <a:avLst/>
          </a:prstGeom>
          <a:noFill/>
          <a:ln w="9525">
            <a:noFill/>
            <a:miter lim="800000"/>
            <a:headEnd/>
            <a:tailEnd/>
          </a:ln>
        </p:spPr>
        <p:txBody>
          <a:bodyPr>
            <a:spAutoFit/>
          </a:bodyPr>
          <a:lstStyle/>
          <a:p>
            <a:r>
              <a:rPr lang="tr-TR" altLang="tr-TR" sz="5400" b="1">
                <a:solidFill>
                  <a:srgbClr val="FF0000"/>
                </a:solidFill>
                <a:latin typeface="Comic Sans MS" pitchFamily="66" charset="0"/>
              </a:rPr>
              <a:t>TEKRAR!!!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6387"/>
                                        </p:tgtEl>
                                        <p:attrNameLst>
                                          <p:attrName>style.visibility</p:attrName>
                                        </p:attrNameLst>
                                      </p:cBhvr>
                                      <p:to>
                                        <p:strVal val="visible"/>
                                      </p:to>
                                    </p:set>
                                    <p:animEffect transition="in" filter="checkerboard(across)">
                                      <p:cBhvr>
                                        <p:cTn id="13" dur="500"/>
                                        <p:tgtEl>
                                          <p:spTgt spid="1638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6385"/>
                                        </p:tgtEl>
                                        <p:attrNameLst>
                                          <p:attrName>style.visibility</p:attrName>
                                        </p:attrNameLst>
                                      </p:cBhvr>
                                      <p:to>
                                        <p:strVal val="visible"/>
                                      </p:to>
                                    </p:set>
                                    <p:animEffect transition="in" filter="diamond(in)">
                                      <p:cBhvr>
                                        <p:cTn id="18" dur="2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16386" grpId="0" animBg="1"/>
      <p:bldP spid="1638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p:txBody>
          <a:bodyPr/>
          <a:lstStyle/>
          <a:p>
            <a:pPr eaLnBrk="1" hangingPunct="1"/>
            <a:r>
              <a:rPr lang="tr-TR" altLang="tr-TR" i="1" smtClean="0">
                <a:solidFill>
                  <a:srgbClr val="3406C8"/>
                </a:solidFill>
                <a:latin typeface="Trebuchet MS" pitchFamily="34" charset="0"/>
              </a:rPr>
              <a:t>Hafızanın işleyişi ve unutma</a:t>
            </a:r>
          </a:p>
        </p:txBody>
      </p:sp>
      <p:sp>
        <p:nvSpPr>
          <p:cNvPr id="15363" name="Line 3"/>
          <p:cNvSpPr>
            <a:spLocks noChangeShapeType="1"/>
          </p:cNvSpPr>
          <p:nvPr/>
        </p:nvSpPr>
        <p:spPr bwMode="auto">
          <a:xfrm>
            <a:off x="2590800" y="2057400"/>
            <a:ext cx="0" cy="3810000"/>
          </a:xfrm>
          <a:prstGeom prst="line">
            <a:avLst/>
          </a:prstGeom>
          <a:noFill/>
          <a:ln w="12700">
            <a:solidFill>
              <a:schemeClr val="tx1"/>
            </a:solidFill>
            <a:round/>
            <a:headEnd type="none" w="sm" len="sm"/>
            <a:tailEnd type="none" w="sm" len="sm"/>
          </a:ln>
        </p:spPr>
        <p:txBody>
          <a:bodyPr wrap="none"/>
          <a:lstStyle/>
          <a:p>
            <a:endParaRPr lang="tr-TR"/>
          </a:p>
        </p:txBody>
      </p:sp>
      <p:sp>
        <p:nvSpPr>
          <p:cNvPr id="15364" name="Line 4"/>
          <p:cNvSpPr>
            <a:spLocks noChangeShapeType="1"/>
          </p:cNvSpPr>
          <p:nvPr/>
        </p:nvSpPr>
        <p:spPr bwMode="auto">
          <a:xfrm>
            <a:off x="2438400" y="5715000"/>
            <a:ext cx="4800600" cy="0"/>
          </a:xfrm>
          <a:prstGeom prst="line">
            <a:avLst/>
          </a:prstGeom>
          <a:noFill/>
          <a:ln w="12700">
            <a:solidFill>
              <a:schemeClr val="tx1"/>
            </a:solidFill>
            <a:round/>
            <a:headEnd type="none" w="sm" len="sm"/>
            <a:tailEnd type="none" w="sm" len="sm"/>
          </a:ln>
        </p:spPr>
        <p:txBody>
          <a:bodyPr wrap="none"/>
          <a:lstStyle/>
          <a:p>
            <a:endParaRPr lang="tr-TR"/>
          </a:p>
        </p:txBody>
      </p:sp>
      <p:sp>
        <p:nvSpPr>
          <p:cNvPr id="15365" name="Line 5"/>
          <p:cNvSpPr>
            <a:spLocks noChangeShapeType="1"/>
          </p:cNvSpPr>
          <p:nvPr/>
        </p:nvSpPr>
        <p:spPr bwMode="auto">
          <a:xfrm flipH="1">
            <a:off x="2438400" y="20574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66" name="Line 6"/>
          <p:cNvSpPr>
            <a:spLocks noChangeShapeType="1"/>
          </p:cNvSpPr>
          <p:nvPr/>
        </p:nvSpPr>
        <p:spPr bwMode="auto">
          <a:xfrm flipH="1">
            <a:off x="2438400" y="54102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67" name="Line 7"/>
          <p:cNvSpPr>
            <a:spLocks noChangeShapeType="1"/>
          </p:cNvSpPr>
          <p:nvPr/>
        </p:nvSpPr>
        <p:spPr bwMode="auto">
          <a:xfrm flipH="1">
            <a:off x="2438400" y="504825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68" name="Line 8"/>
          <p:cNvSpPr>
            <a:spLocks noChangeShapeType="1"/>
          </p:cNvSpPr>
          <p:nvPr/>
        </p:nvSpPr>
        <p:spPr bwMode="auto">
          <a:xfrm flipH="1">
            <a:off x="2438400" y="466725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69" name="Line 9"/>
          <p:cNvSpPr>
            <a:spLocks noChangeShapeType="1"/>
          </p:cNvSpPr>
          <p:nvPr/>
        </p:nvSpPr>
        <p:spPr bwMode="auto">
          <a:xfrm flipH="1">
            <a:off x="2438400" y="424815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70" name="Line 10"/>
          <p:cNvSpPr>
            <a:spLocks noChangeShapeType="1"/>
          </p:cNvSpPr>
          <p:nvPr/>
        </p:nvSpPr>
        <p:spPr bwMode="auto">
          <a:xfrm flipH="1">
            <a:off x="2438400" y="382905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71" name="Line 11"/>
          <p:cNvSpPr>
            <a:spLocks noChangeShapeType="1"/>
          </p:cNvSpPr>
          <p:nvPr/>
        </p:nvSpPr>
        <p:spPr bwMode="auto">
          <a:xfrm flipH="1">
            <a:off x="2438400" y="34290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72" name="Line 12"/>
          <p:cNvSpPr>
            <a:spLocks noChangeShapeType="1"/>
          </p:cNvSpPr>
          <p:nvPr/>
        </p:nvSpPr>
        <p:spPr bwMode="auto">
          <a:xfrm>
            <a:off x="7239000" y="5715000"/>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15373" name="Line 13"/>
          <p:cNvSpPr>
            <a:spLocks noChangeShapeType="1"/>
          </p:cNvSpPr>
          <p:nvPr/>
        </p:nvSpPr>
        <p:spPr bwMode="auto">
          <a:xfrm>
            <a:off x="5410200" y="5715000"/>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15374" name="Line 14"/>
          <p:cNvSpPr>
            <a:spLocks noChangeShapeType="1"/>
          </p:cNvSpPr>
          <p:nvPr/>
        </p:nvSpPr>
        <p:spPr bwMode="auto">
          <a:xfrm>
            <a:off x="4648200" y="5715000"/>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15375" name="Line 15"/>
          <p:cNvSpPr>
            <a:spLocks noChangeShapeType="1"/>
          </p:cNvSpPr>
          <p:nvPr/>
        </p:nvSpPr>
        <p:spPr bwMode="auto">
          <a:xfrm>
            <a:off x="3962400" y="5715000"/>
            <a:ext cx="0" cy="152400"/>
          </a:xfrm>
          <a:prstGeom prst="line">
            <a:avLst/>
          </a:prstGeom>
          <a:noFill/>
          <a:ln w="12700">
            <a:solidFill>
              <a:schemeClr val="tx1"/>
            </a:solidFill>
            <a:round/>
            <a:headEnd type="none" w="sm" len="sm"/>
            <a:tailEnd type="none" w="sm" len="sm"/>
          </a:ln>
        </p:spPr>
        <p:txBody>
          <a:bodyPr wrap="none"/>
          <a:lstStyle/>
          <a:p>
            <a:endParaRPr lang="tr-TR"/>
          </a:p>
        </p:txBody>
      </p:sp>
      <p:sp>
        <p:nvSpPr>
          <p:cNvPr id="15376" name="Text Box 16"/>
          <p:cNvSpPr txBox="1">
            <a:spLocks noChangeArrowheads="1"/>
          </p:cNvSpPr>
          <p:nvPr/>
        </p:nvSpPr>
        <p:spPr bwMode="auto">
          <a:xfrm>
            <a:off x="3657600" y="59436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 gün</a:t>
            </a:r>
          </a:p>
        </p:txBody>
      </p:sp>
      <p:sp>
        <p:nvSpPr>
          <p:cNvPr id="15377" name="Text Box 17"/>
          <p:cNvSpPr txBox="1">
            <a:spLocks noChangeArrowheads="1"/>
          </p:cNvSpPr>
          <p:nvPr/>
        </p:nvSpPr>
        <p:spPr bwMode="auto">
          <a:xfrm>
            <a:off x="4343400" y="59436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2 gün</a:t>
            </a:r>
          </a:p>
        </p:txBody>
      </p:sp>
      <p:sp>
        <p:nvSpPr>
          <p:cNvPr id="15378" name="Text Box 18"/>
          <p:cNvSpPr txBox="1">
            <a:spLocks noChangeArrowheads="1"/>
          </p:cNvSpPr>
          <p:nvPr/>
        </p:nvSpPr>
        <p:spPr bwMode="auto">
          <a:xfrm>
            <a:off x="5105400" y="5943600"/>
            <a:ext cx="7620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7 gün</a:t>
            </a:r>
          </a:p>
        </p:txBody>
      </p:sp>
      <p:sp>
        <p:nvSpPr>
          <p:cNvPr id="15379" name="Text Box 19"/>
          <p:cNvSpPr txBox="1">
            <a:spLocks noChangeArrowheads="1"/>
          </p:cNvSpPr>
          <p:nvPr/>
        </p:nvSpPr>
        <p:spPr bwMode="auto">
          <a:xfrm>
            <a:off x="6934200" y="5943600"/>
            <a:ext cx="6858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30 gün</a:t>
            </a:r>
          </a:p>
        </p:txBody>
      </p:sp>
      <p:sp>
        <p:nvSpPr>
          <p:cNvPr id="15380" name="Line 20"/>
          <p:cNvSpPr>
            <a:spLocks noChangeShapeType="1"/>
          </p:cNvSpPr>
          <p:nvPr/>
        </p:nvSpPr>
        <p:spPr bwMode="auto">
          <a:xfrm flipH="1">
            <a:off x="2438400" y="306705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81" name="Line 21"/>
          <p:cNvSpPr>
            <a:spLocks noChangeShapeType="1"/>
          </p:cNvSpPr>
          <p:nvPr/>
        </p:nvSpPr>
        <p:spPr bwMode="auto">
          <a:xfrm flipH="1">
            <a:off x="2438400" y="27051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82" name="Line 22"/>
          <p:cNvSpPr>
            <a:spLocks noChangeShapeType="1"/>
          </p:cNvSpPr>
          <p:nvPr/>
        </p:nvSpPr>
        <p:spPr bwMode="auto">
          <a:xfrm>
            <a:off x="2438400" y="2362200"/>
            <a:ext cx="152400" cy="0"/>
          </a:xfrm>
          <a:prstGeom prst="line">
            <a:avLst/>
          </a:prstGeom>
          <a:noFill/>
          <a:ln w="12700">
            <a:solidFill>
              <a:schemeClr val="tx1"/>
            </a:solidFill>
            <a:round/>
            <a:headEnd type="none" w="sm" len="sm"/>
            <a:tailEnd type="none" w="sm" len="sm"/>
          </a:ln>
        </p:spPr>
        <p:txBody>
          <a:bodyPr wrap="none"/>
          <a:lstStyle/>
          <a:p>
            <a:endParaRPr lang="tr-TR"/>
          </a:p>
        </p:txBody>
      </p:sp>
      <p:sp>
        <p:nvSpPr>
          <p:cNvPr id="15383" name="Text Box 23"/>
          <p:cNvSpPr txBox="1">
            <a:spLocks noChangeArrowheads="1"/>
          </p:cNvSpPr>
          <p:nvPr/>
        </p:nvSpPr>
        <p:spPr bwMode="auto">
          <a:xfrm>
            <a:off x="2057400" y="5562600"/>
            <a:ext cx="4572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0%</a:t>
            </a:r>
          </a:p>
        </p:txBody>
      </p:sp>
      <p:sp>
        <p:nvSpPr>
          <p:cNvPr id="15384" name="Text Box 24"/>
          <p:cNvSpPr txBox="1">
            <a:spLocks noChangeArrowheads="1"/>
          </p:cNvSpPr>
          <p:nvPr/>
        </p:nvSpPr>
        <p:spPr bwMode="auto">
          <a:xfrm>
            <a:off x="1943100" y="52578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10%</a:t>
            </a:r>
          </a:p>
        </p:txBody>
      </p:sp>
      <p:sp>
        <p:nvSpPr>
          <p:cNvPr id="15385" name="Text Box 25"/>
          <p:cNvSpPr txBox="1">
            <a:spLocks noChangeArrowheads="1"/>
          </p:cNvSpPr>
          <p:nvPr/>
        </p:nvSpPr>
        <p:spPr bwMode="auto">
          <a:xfrm>
            <a:off x="1943100" y="49149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20%</a:t>
            </a:r>
          </a:p>
        </p:txBody>
      </p:sp>
      <p:sp>
        <p:nvSpPr>
          <p:cNvPr id="15386" name="Text Box 26"/>
          <p:cNvSpPr txBox="1">
            <a:spLocks noChangeArrowheads="1"/>
          </p:cNvSpPr>
          <p:nvPr/>
        </p:nvSpPr>
        <p:spPr bwMode="auto">
          <a:xfrm>
            <a:off x="1943100" y="45339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30%</a:t>
            </a:r>
          </a:p>
        </p:txBody>
      </p:sp>
      <p:sp>
        <p:nvSpPr>
          <p:cNvPr id="15387" name="Text Box 27"/>
          <p:cNvSpPr txBox="1">
            <a:spLocks noChangeArrowheads="1"/>
          </p:cNvSpPr>
          <p:nvPr/>
        </p:nvSpPr>
        <p:spPr bwMode="auto">
          <a:xfrm>
            <a:off x="1924050" y="41148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40%</a:t>
            </a:r>
          </a:p>
        </p:txBody>
      </p:sp>
      <p:sp>
        <p:nvSpPr>
          <p:cNvPr id="15388" name="Text Box 28"/>
          <p:cNvSpPr txBox="1">
            <a:spLocks noChangeArrowheads="1"/>
          </p:cNvSpPr>
          <p:nvPr/>
        </p:nvSpPr>
        <p:spPr bwMode="auto">
          <a:xfrm>
            <a:off x="1962150" y="367665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50%</a:t>
            </a:r>
          </a:p>
        </p:txBody>
      </p:sp>
      <p:sp>
        <p:nvSpPr>
          <p:cNvPr id="15389" name="Text Box 29"/>
          <p:cNvSpPr txBox="1">
            <a:spLocks noChangeArrowheads="1"/>
          </p:cNvSpPr>
          <p:nvPr/>
        </p:nvSpPr>
        <p:spPr bwMode="auto">
          <a:xfrm>
            <a:off x="1962150" y="33147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60%</a:t>
            </a:r>
          </a:p>
        </p:txBody>
      </p:sp>
      <p:sp>
        <p:nvSpPr>
          <p:cNvPr id="15390" name="Text Box 30"/>
          <p:cNvSpPr txBox="1">
            <a:spLocks noChangeArrowheads="1"/>
          </p:cNvSpPr>
          <p:nvPr/>
        </p:nvSpPr>
        <p:spPr bwMode="auto">
          <a:xfrm>
            <a:off x="1981200" y="28956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70%</a:t>
            </a:r>
          </a:p>
        </p:txBody>
      </p:sp>
      <p:sp>
        <p:nvSpPr>
          <p:cNvPr id="15391" name="Text Box 31"/>
          <p:cNvSpPr txBox="1">
            <a:spLocks noChangeArrowheads="1"/>
          </p:cNvSpPr>
          <p:nvPr/>
        </p:nvSpPr>
        <p:spPr bwMode="auto">
          <a:xfrm>
            <a:off x="1962150" y="257175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80%</a:t>
            </a:r>
          </a:p>
        </p:txBody>
      </p:sp>
      <p:sp>
        <p:nvSpPr>
          <p:cNvPr id="15392" name="Text Box 32"/>
          <p:cNvSpPr txBox="1">
            <a:spLocks noChangeArrowheads="1"/>
          </p:cNvSpPr>
          <p:nvPr/>
        </p:nvSpPr>
        <p:spPr bwMode="auto">
          <a:xfrm>
            <a:off x="1981200" y="22479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90%</a:t>
            </a:r>
          </a:p>
        </p:txBody>
      </p:sp>
      <p:sp>
        <p:nvSpPr>
          <p:cNvPr id="15393" name="Text Box 33"/>
          <p:cNvSpPr txBox="1">
            <a:spLocks noChangeArrowheads="1"/>
          </p:cNvSpPr>
          <p:nvPr/>
        </p:nvSpPr>
        <p:spPr bwMode="auto">
          <a:xfrm>
            <a:off x="1905000" y="1905000"/>
            <a:ext cx="6096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100%</a:t>
            </a:r>
          </a:p>
        </p:txBody>
      </p:sp>
      <p:sp>
        <p:nvSpPr>
          <p:cNvPr id="15394" name="Oval 34"/>
          <p:cNvSpPr>
            <a:spLocks noChangeArrowheads="1"/>
          </p:cNvSpPr>
          <p:nvPr/>
        </p:nvSpPr>
        <p:spPr bwMode="auto">
          <a:xfrm>
            <a:off x="2686050" y="20193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p>
            <a:endParaRPr lang="tr-TR" altLang="tr-TR">
              <a:latin typeface="Comic Sans MS" pitchFamily="66" charset="0"/>
            </a:endParaRPr>
          </a:p>
        </p:txBody>
      </p:sp>
      <p:sp>
        <p:nvSpPr>
          <p:cNvPr id="15395" name="Line 35"/>
          <p:cNvSpPr>
            <a:spLocks noChangeShapeType="1"/>
          </p:cNvSpPr>
          <p:nvPr/>
        </p:nvSpPr>
        <p:spPr bwMode="auto">
          <a:xfrm>
            <a:off x="2743200" y="2057400"/>
            <a:ext cx="228600" cy="1600200"/>
          </a:xfrm>
          <a:prstGeom prst="line">
            <a:avLst/>
          </a:prstGeom>
          <a:noFill/>
          <a:ln w="12700">
            <a:solidFill>
              <a:srgbClr val="FF3300"/>
            </a:solidFill>
            <a:round/>
            <a:headEnd type="none" w="sm" len="sm"/>
            <a:tailEnd type="none" w="sm" len="sm"/>
          </a:ln>
        </p:spPr>
        <p:txBody>
          <a:bodyPr wrap="none"/>
          <a:lstStyle/>
          <a:p>
            <a:endParaRPr lang="tr-TR"/>
          </a:p>
        </p:txBody>
      </p:sp>
      <p:sp>
        <p:nvSpPr>
          <p:cNvPr id="15396" name="Oval 36"/>
          <p:cNvSpPr>
            <a:spLocks noChangeArrowheads="1"/>
          </p:cNvSpPr>
          <p:nvPr/>
        </p:nvSpPr>
        <p:spPr bwMode="auto">
          <a:xfrm>
            <a:off x="2895600" y="35814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p>
            <a:endParaRPr lang="tr-TR" altLang="tr-TR">
              <a:latin typeface="Comic Sans MS" pitchFamily="66" charset="0"/>
            </a:endParaRPr>
          </a:p>
        </p:txBody>
      </p:sp>
      <p:sp>
        <p:nvSpPr>
          <p:cNvPr id="15397" name="Line 37"/>
          <p:cNvSpPr>
            <a:spLocks noChangeShapeType="1"/>
          </p:cNvSpPr>
          <p:nvPr/>
        </p:nvSpPr>
        <p:spPr bwMode="auto">
          <a:xfrm>
            <a:off x="2990850" y="3638550"/>
            <a:ext cx="152400" cy="381000"/>
          </a:xfrm>
          <a:prstGeom prst="line">
            <a:avLst/>
          </a:prstGeom>
          <a:noFill/>
          <a:ln w="12700">
            <a:solidFill>
              <a:srgbClr val="FF3300"/>
            </a:solidFill>
            <a:round/>
            <a:headEnd type="none" w="sm" len="sm"/>
            <a:tailEnd type="none" w="sm" len="sm"/>
          </a:ln>
        </p:spPr>
        <p:txBody>
          <a:bodyPr wrap="none"/>
          <a:lstStyle/>
          <a:p>
            <a:endParaRPr lang="tr-TR"/>
          </a:p>
        </p:txBody>
      </p:sp>
      <p:sp>
        <p:nvSpPr>
          <p:cNvPr id="15398" name="Oval 38"/>
          <p:cNvSpPr>
            <a:spLocks noChangeArrowheads="1"/>
          </p:cNvSpPr>
          <p:nvPr/>
        </p:nvSpPr>
        <p:spPr bwMode="auto">
          <a:xfrm>
            <a:off x="3048000" y="39624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p>
            <a:endParaRPr lang="tr-TR" altLang="tr-TR">
              <a:latin typeface="Comic Sans MS" pitchFamily="66" charset="0"/>
            </a:endParaRPr>
          </a:p>
        </p:txBody>
      </p:sp>
      <p:sp>
        <p:nvSpPr>
          <p:cNvPr id="15399" name="Line 39"/>
          <p:cNvSpPr>
            <a:spLocks noChangeShapeType="1"/>
          </p:cNvSpPr>
          <p:nvPr/>
        </p:nvSpPr>
        <p:spPr bwMode="auto">
          <a:xfrm>
            <a:off x="3143250" y="4019550"/>
            <a:ext cx="285750" cy="476250"/>
          </a:xfrm>
          <a:prstGeom prst="line">
            <a:avLst/>
          </a:prstGeom>
          <a:noFill/>
          <a:ln w="12700">
            <a:solidFill>
              <a:srgbClr val="FF3300"/>
            </a:solidFill>
            <a:round/>
            <a:headEnd type="none" w="sm" len="sm"/>
            <a:tailEnd type="none" w="sm" len="sm"/>
          </a:ln>
        </p:spPr>
        <p:txBody>
          <a:bodyPr wrap="none"/>
          <a:lstStyle/>
          <a:p>
            <a:endParaRPr lang="tr-TR"/>
          </a:p>
        </p:txBody>
      </p:sp>
      <p:sp>
        <p:nvSpPr>
          <p:cNvPr id="15400" name="Oval 40"/>
          <p:cNvSpPr>
            <a:spLocks noChangeArrowheads="1"/>
          </p:cNvSpPr>
          <p:nvPr/>
        </p:nvSpPr>
        <p:spPr bwMode="auto">
          <a:xfrm>
            <a:off x="3352800" y="4419600"/>
            <a:ext cx="152400" cy="76200"/>
          </a:xfrm>
          <a:prstGeom prst="ellipse">
            <a:avLst/>
          </a:prstGeom>
          <a:solidFill>
            <a:srgbClr val="3406C8"/>
          </a:solidFill>
          <a:ln w="12700">
            <a:solidFill>
              <a:schemeClr val="tx1"/>
            </a:solidFill>
            <a:round/>
            <a:headEnd type="none" w="sm" len="sm"/>
            <a:tailEnd type="none" w="sm" len="sm"/>
          </a:ln>
        </p:spPr>
        <p:txBody>
          <a:bodyPr wrap="none" anchor="ctr"/>
          <a:lstStyle/>
          <a:p>
            <a:endParaRPr lang="tr-TR" altLang="tr-TR">
              <a:latin typeface="Comic Sans MS" pitchFamily="66" charset="0"/>
            </a:endParaRPr>
          </a:p>
        </p:txBody>
      </p:sp>
      <p:sp>
        <p:nvSpPr>
          <p:cNvPr id="15401" name="Line 41"/>
          <p:cNvSpPr>
            <a:spLocks noChangeShapeType="1"/>
          </p:cNvSpPr>
          <p:nvPr/>
        </p:nvSpPr>
        <p:spPr bwMode="auto">
          <a:xfrm>
            <a:off x="3429000" y="4495800"/>
            <a:ext cx="381000" cy="152400"/>
          </a:xfrm>
          <a:prstGeom prst="line">
            <a:avLst/>
          </a:prstGeom>
          <a:noFill/>
          <a:ln w="12700">
            <a:solidFill>
              <a:srgbClr val="FF3300"/>
            </a:solidFill>
            <a:round/>
            <a:headEnd type="none" w="sm" len="sm"/>
            <a:tailEnd type="none" w="sm" len="sm"/>
          </a:ln>
        </p:spPr>
        <p:txBody>
          <a:bodyPr wrap="none"/>
          <a:lstStyle/>
          <a:p>
            <a:endParaRPr lang="tr-TR"/>
          </a:p>
        </p:txBody>
      </p:sp>
      <p:sp>
        <p:nvSpPr>
          <p:cNvPr id="15402" name="Line 42"/>
          <p:cNvSpPr>
            <a:spLocks noChangeShapeType="1"/>
          </p:cNvSpPr>
          <p:nvPr/>
        </p:nvSpPr>
        <p:spPr bwMode="auto">
          <a:xfrm>
            <a:off x="3810000" y="4648200"/>
            <a:ext cx="3429000" cy="533400"/>
          </a:xfrm>
          <a:prstGeom prst="line">
            <a:avLst/>
          </a:prstGeom>
          <a:noFill/>
          <a:ln w="12700">
            <a:solidFill>
              <a:srgbClr val="FF3300"/>
            </a:solidFill>
            <a:round/>
            <a:headEnd type="none" w="sm" len="sm"/>
            <a:tailEnd type="none" w="sm" len="sm"/>
          </a:ln>
        </p:spPr>
        <p:txBody>
          <a:bodyPr wrap="none"/>
          <a:lstStyle/>
          <a:p>
            <a:endParaRPr lang="tr-TR"/>
          </a:p>
        </p:txBody>
      </p:sp>
      <p:sp>
        <p:nvSpPr>
          <p:cNvPr id="15403" name="Text Box 43"/>
          <p:cNvSpPr txBox="1">
            <a:spLocks noChangeArrowheads="1"/>
          </p:cNvSpPr>
          <p:nvPr/>
        </p:nvSpPr>
        <p:spPr bwMode="auto">
          <a:xfrm>
            <a:off x="3048000" y="3448050"/>
            <a:ext cx="14478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20 dakika</a:t>
            </a:r>
          </a:p>
        </p:txBody>
      </p:sp>
      <p:sp>
        <p:nvSpPr>
          <p:cNvPr id="15404" name="Text Box 44"/>
          <p:cNvSpPr txBox="1">
            <a:spLocks noChangeArrowheads="1"/>
          </p:cNvSpPr>
          <p:nvPr/>
        </p:nvSpPr>
        <p:spPr bwMode="auto">
          <a:xfrm>
            <a:off x="3200400" y="3829050"/>
            <a:ext cx="14478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1 saat</a:t>
            </a:r>
          </a:p>
        </p:txBody>
      </p:sp>
      <p:sp>
        <p:nvSpPr>
          <p:cNvPr id="15405" name="Text Box 45"/>
          <p:cNvSpPr txBox="1">
            <a:spLocks noChangeArrowheads="1"/>
          </p:cNvSpPr>
          <p:nvPr/>
        </p:nvSpPr>
        <p:spPr bwMode="auto">
          <a:xfrm>
            <a:off x="3543300" y="4286250"/>
            <a:ext cx="78105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9 saat</a:t>
            </a:r>
          </a:p>
        </p:txBody>
      </p:sp>
      <p:sp>
        <p:nvSpPr>
          <p:cNvPr id="15406" name="AutoShape 46"/>
          <p:cNvSpPr>
            <a:spLocks noChangeArrowheads="1"/>
          </p:cNvSpPr>
          <p:nvPr/>
        </p:nvSpPr>
        <p:spPr bwMode="auto">
          <a:xfrm>
            <a:off x="2438400" y="5867400"/>
            <a:ext cx="304800" cy="304800"/>
          </a:xfrm>
          <a:prstGeom prst="upArrow">
            <a:avLst>
              <a:gd name="adj1" fmla="val 50000"/>
              <a:gd name="adj2" fmla="val 25000"/>
            </a:avLst>
          </a:prstGeom>
          <a:solidFill>
            <a:schemeClr val="accent1"/>
          </a:solidFill>
          <a:ln w="12700">
            <a:solidFill>
              <a:schemeClr val="tx1"/>
            </a:solidFill>
            <a:miter lim="800000"/>
            <a:headEnd type="none" w="sm" len="sm"/>
            <a:tailEnd type="none" w="sm" len="sm"/>
          </a:ln>
        </p:spPr>
        <p:txBody>
          <a:bodyPr wrap="none" anchor="ctr"/>
          <a:lstStyle/>
          <a:p>
            <a:endParaRPr lang="tr-TR" altLang="tr-TR">
              <a:latin typeface="Comic Sans MS" pitchFamily="66" charset="0"/>
            </a:endParaRPr>
          </a:p>
        </p:txBody>
      </p:sp>
      <p:sp>
        <p:nvSpPr>
          <p:cNvPr id="15407" name="Text Box 47"/>
          <p:cNvSpPr txBox="1">
            <a:spLocks noChangeArrowheads="1"/>
          </p:cNvSpPr>
          <p:nvPr/>
        </p:nvSpPr>
        <p:spPr bwMode="auto">
          <a:xfrm>
            <a:off x="1752600" y="6096000"/>
            <a:ext cx="1676400" cy="517525"/>
          </a:xfrm>
          <a:prstGeom prst="rect">
            <a:avLst/>
          </a:prstGeom>
          <a:noFill/>
          <a:ln w="12700">
            <a:noFill/>
            <a:miter lim="800000"/>
            <a:headEnd type="none" w="sm" len="sm"/>
            <a:tailEnd type="none" w="sm" len="sm"/>
          </a:ln>
        </p:spPr>
        <p:txBody>
          <a:bodyPr>
            <a:spAutoFit/>
          </a:bodyPr>
          <a:lstStyle/>
          <a:p>
            <a:pPr algn="ctr">
              <a:spcBef>
                <a:spcPct val="50000"/>
              </a:spcBef>
            </a:pPr>
            <a:r>
              <a:rPr lang="tr-TR" altLang="tr-TR" sz="1400">
                <a:latin typeface="Times New Roman" pitchFamily="18" charset="0"/>
              </a:rPr>
              <a:t>öğrenmenin başladığı nokta</a:t>
            </a:r>
          </a:p>
        </p:txBody>
      </p:sp>
      <p:sp>
        <p:nvSpPr>
          <p:cNvPr id="15408" name="Text Box 48"/>
          <p:cNvSpPr txBox="1">
            <a:spLocks noChangeArrowheads="1"/>
          </p:cNvSpPr>
          <p:nvPr/>
        </p:nvSpPr>
        <p:spPr bwMode="auto">
          <a:xfrm>
            <a:off x="2857500" y="1866900"/>
            <a:ext cx="1219200" cy="304800"/>
          </a:xfrm>
          <a:prstGeom prst="rect">
            <a:avLst/>
          </a:prstGeom>
          <a:noFill/>
          <a:ln w="12700">
            <a:noFill/>
            <a:miter lim="800000"/>
            <a:headEnd type="none" w="sm" len="sm"/>
            <a:tailEnd type="none" w="sm" len="sm"/>
          </a:ln>
        </p:spPr>
        <p:txBody>
          <a:bodyPr>
            <a:spAutoFit/>
          </a:bodyPr>
          <a:lstStyle/>
          <a:p>
            <a:pPr>
              <a:spcBef>
                <a:spcPct val="50000"/>
              </a:spcBef>
            </a:pPr>
            <a:r>
              <a:rPr lang="tr-TR" altLang="tr-TR" sz="1400">
                <a:latin typeface="Times New Roman" pitchFamily="18" charset="0"/>
              </a:rPr>
              <a:t>anında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p:cNvSpPr>
            <a:spLocks noGrp="1"/>
          </p:cNvSpPr>
          <p:nvPr>
            <p:ph idx="4294967295"/>
          </p:nvPr>
        </p:nvSpPr>
        <p:spPr>
          <a:xfrm>
            <a:off x="628650" y="3429000"/>
            <a:ext cx="8047038" cy="5030788"/>
          </a:xfrm>
        </p:spPr>
        <p:txBody>
          <a:bodyPr/>
          <a:lstStyle/>
          <a:p>
            <a:pPr marL="365125" indent="-282575" algn="ctr" eaLnBrk="1" hangingPunct="1">
              <a:buFont typeface="Arial" charset="0"/>
              <a:buNone/>
            </a:pPr>
            <a:r>
              <a:rPr lang="tr-TR" altLang="tr-TR" smtClean="0">
                <a:latin typeface="Comic Sans MS" pitchFamily="66" charset="0"/>
              </a:rPr>
              <a:t>	</a:t>
            </a:r>
            <a:r>
              <a:rPr lang="tr-TR" altLang="tr-TR" sz="5400" smtClean="0">
                <a:latin typeface="Comic Sans MS" pitchFamily="66" charset="0"/>
              </a:rPr>
              <a:t>Motivasyonu artırmak için yapılabileceklerden bazıları…</a:t>
            </a:r>
          </a:p>
        </p:txBody>
      </p:sp>
      <p:sp>
        <p:nvSpPr>
          <p:cNvPr id="18435" name="Oval 6"/>
          <p:cNvSpPr>
            <a:spLocks noChangeArrowheads="1"/>
          </p:cNvSpPr>
          <p:nvPr/>
        </p:nvSpPr>
        <p:spPr bwMode="auto">
          <a:xfrm rot="-1284023">
            <a:off x="900113" y="549275"/>
            <a:ext cx="1655762" cy="1800225"/>
          </a:xfrm>
          <a:prstGeom prst="ellipse">
            <a:avLst/>
          </a:prstGeom>
          <a:solidFill>
            <a:srgbClr val="FFFF00"/>
          </a:solidFill>
          <a:ln w="9525">
            <a:noFill/>
            <a:round/>
            <a:headEnd/>
            <a:tailEnd/>
          </a:ln>
        </p:spPr>
        <p:txBody>
          <a:bodyPr wrap="none" anchor="ctr"/>
          <a:lstStyle/>
          <a:p>
            <a:pPr algn="ctr"/>
            <a:r>
              <a:rPr lang="tr-TR" altLang="tr-TR" sz="8800" b="1">
                <a:solidFill>
                  <a:srgbClr val="FF0000"/>
                </a:solidFill>
                <a:latin typeface="Comic Sans MS" pitchFamily="66" charset="0"/>
              </a:rPr>
              <a:t>4</a:t>
            </a:r>
          </a:p>
        </p:txBody>
      </p:sp>
      <p:sp>
        <p:nvSpPr>
          <p:cNvPr id="18436" name="Text Box 7"/>
          <p:cNvSpPr txBox="1">
            <a:spLocks noChangeArrowheads="1"/>
          </p:cNvSpPr>
          <p:nvPr/>
        </p:nvSpPr>
        <p:spPr bwMode="auto">
          <a:xfrm>
            <a:off x="3203575" y="671513"/>
            <a:ext cx="4497388" cy="762000"/>
          </a:xfrm>
          <a:prstGeom prst="rect">
            <a:avLst/>
          </a:prstGeom>
          <a:noFill/>
          <a:ln w="9525">
            <a:noFill/>
            <a:miter lim="800000"/>
            <a:headEnd/>
            <a:tailEnd/>
          </a:ln>
        </p:spPr>
        <p:txBody>
          <a:bodyPr wrap="none">
            <a:spAutoFit/>
          </a:bodyPr>
          <a:lstStyle/>
          <a:p>
            <a:r>
              <a:rPr lang="tr-TR" altLang="tr-TR" sz="4400" b="1">
                <a:solidFill>
                  <a:srgbClr val="FF0000"/>
                </a:solidFill>
                <a:latin typeface="Comic Sans MS" pitchFamily="66" charset="0"/>
              </a:rPr>
              <a:t>MOTİVASYON!!!</a:t>
            </a:r>
          </a:p>
        </p:txBody>
      </p:sp>
      <p:sp>
        <p:nvSpPr>
          <p:cNvPr id="6" name="5 Metin kutusu"/>
          <p:cNvSpPr txBox="1"/>
          <p:nvPr/>
        </p:nvSpPr>
        <p:spPr>
          <a:xfrm>
            <a:off x="1357313" y="2643188"/>
            <a:ext cx="7054850" cy="708025"/>
          </a:xfrm>
          <a:prstGeom prst="rect">
            <a:avLst/>
          </a:prstGeom>
          <a:noFill/>
        </p:spPr>
        <p:txBody>
          <a:bodyPr wrap="none">
            <a:spAutoFit/>
          </a:bodyPr>
          <a:lstStyle/>
          <a:p>
            <a:pPr>
              <a:defRPr/>
            </a:pPr>
            <a:r>
              <a:rPr lang="tr-TR" sz="3600" dirty="0">
                <a:effectLst>
                  <a:outerShdw blurRad="38100" dist="38100" dir="2700000" algn="tl">
                    <a:srgbClr val="C0C0C0"/>
                  </a:outerShdw>
                </a:effectLst>
                <a:latin typeface="Comic Sans MS" pitchFamily="66" charset="0"/>
              </a:rPr>
              <a:t>“</a:t>
            </a:r>
            <a:r>
              <a:rPr lang="tr-TR" sz="4000" b="1" dirty="0">
                <a:effectLst>
                  <a:outerShdw blurRad="38100" dist="38100" dir="2700000" algn="tl">
                    <a:srgbClr val="C0C0C0"/>
                  </a:outerShdw>
                </a:effectLst>
                <a:latin typeface="Comic Sans MS" pitchFamily="66" charset="0"/>
              </a:rPr>
              <a:t>ders çalışmak istemiyorum</a:t>
            </a:r>
            <a:r>
              <a:rPr lang="tr-TR" sz="3600" dirty="0">
                <a:effectLst>
                  <a:outerShdw blurRad="38100" dist="38100" dir="2700000" algn="tl">
                    <a:srgbClr val="C0C0C0"/>
                  </a:outerShdw>
                </a:effectLst>
                <a:latin typeface="Comic Sans MS" pitchFamily="66" charset="0"/>
              </a:rPr>
              <a:t>”</a:t>
            </a:r>
            <a:endParaRPr lang="tr-TR"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ppt_x"/>
                                          </p:val>
                                        </p:tav>
                                        <p:tav tm="100000">
                                          <p:val>
                                            <p:strVal val="#ppt_x"/>
                                          </p:val>
                                        </p:tav>
                                      </p:tavLst>
                                    </p:anim>
                                    <p:anim calcmode="lin" valueType="num">
                                      <p:cBhvr additive="base">
                                        <p:cTn id="8"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animEffect transition="in" filter="checkerboard(across)">
                                      <p:cBhvr>
                                        <p:cTn id="13" dur="500"/>
                                        <p:tgtEl>
                                          <p:spTgt spid="1843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4">
                                            <p:txEl>
                                              <p:pRg st="0" end="0"/>
                                            </p:txEl>
                                          </p:spTgt>
                                        </p:tgtEl>
                                        <p:attrNameLst>
                                          <p:attrName>style.visibility</p:attrName>
                                        </p:attrNameLst>
                                      </p:cBhvr>
                                      <p:to>
                                        <p:strVal val="visible"/>
                                      </p:to>
                                    </p:set>
                                    <p:anim calcmode="lin" valueType="num">
                                      <p:cBhvr additive="base">
                                        <p:cTn id="23"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18435" grpId="0" animBg="1"/>
      <p:bldP spid="18436"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cstate="print"/>
          <a:srcRect/>
          <a:stretch>
            <a:fillRect/>
          </a:stretch>
        </p:blipFill>
        <p:spPr bwMode="auto">
          <a:xfrm>
            <a:off x="0" y="188913"/>
            <a:ext cx="9144000" cy="1063625"/>
          </a:xfrm>
          <a:prstGeom prst="rect">
            <a:avLst/>
          </a:prstGeom>
          <a:noFill/>
          <a:ln w="9525">
            <a:noFill/>
            <a:miter lim="800000"/>
            <a:headEnd/>
            <a:tailEnd/>
          </a:ln>
        </p:spPr>
      </p:pic>
      <p:pic>
        <p:nvPicPr>
          <p:cNvPr id="19458" name="Picture 5"/>
          <p:cNvPicPr>
            <a:picLocks noChangeAspect="1" noChangeArrowheads="1"/>
          </p:cNvPicPr>
          <p:nvPr/>
        </p:nvPicPr>
        <p:blipFill>
          <a:blip r:embed="rId3" cstate="print"/>
          <a:srcRect/>
          <a:stretch>
            <a:fillRect/>
          </a:stretch>
        </p:blipFill>
        <p:spPr bwMode="auto">
          <a:xfrm>
            <a:off x="4572000" y="1500188"/>
            <a:ext cx="2482850" cy="1878012"/>
          </a:xfrm>
          <a:prstGeom prst="rect">
            <a:avLst/>
          </a:prstGeom>
          <a:noFill/>
          <a:ln w="9525">
            <a:noFill/>
            <a:miter lim="800000"/>
            <a:headEnd/>
            <a:tailEnd/>
          </a:ln>
        </p:spPr>
      </p:pic>
      <p:pic>
        <p:nvPicPr>
          <p:cNvPr id="19459" name="Picture 6"/>
          <p:cNvPicPr>
            <a:picLocks noChangeAspect="1" noChangeArrowheads="1"/>
          </p:cNvPicPr>
          <p:nvPr/>
        </p:nvPicPr>
        <p:blipFill>
          <a:blip r:embed="rId4" cstate="print"/>
          <a:srcRect/>
          <a:stretch>
            <a:fillRect/>
          </a:stretch>
        </p:blipFill>
        <p:spPr bwMode="auto">
          <a:xfrm>
            <a:off x="6905625" y="1500188"/>
            <a:ext cx="2419350" cy="1885950"/>
          </a:xfrm>
          <a:prstGeom prst="rect">
            <a:avLst/>
          </a:prstGeom>
          <a:noFill/>
          <a:ln w="9525">
            <a:noFill/>
            <a:miter lim="800000"/>
            <a:headEnd/>
            <a:tailEnd/>
          </a:ln>
        </p:spPr>
      </p:pic>
      <p:pic>
        <p:nvPicPr>
          <p:cNvPr id="19460" name="Picture 7"/>
          <p:cNvPicPr>
            <a:picLocks noChangeAspect="1" noChangeArrowheads="1"/>
          </p:cNvPicPr>
          <p:nvPr/>
        </p:nvPicPr>
        <p:blipFill>
          <a:blip r:embed="rId5" cstate="print"/>
          <a:srcRect/>
          <a:stretch>
            <a:fillRect/>
          </a:stretch>
        </p:blipFill>
        <p:spPr bwMode="auto">
          <a:xfrm>
            <a:off x="6732588" y="3733800"/>
            <a:ext cx="2411412" cy="2071688"/>
          </a:xfrm>
          <a:prstGeom prst="rect">
            <a:avLst/>
          </a:prstGeom>
          <a:noFill/>
          <a:ln w="9525">
            <a:noFill/>
            <a:miter lim="800000"/>
            <a:headEnd/>
            <a:tailEnd/>
          </a:ln>
        </p:spPr>
      </p:pic>
      <p:pic>
        <p:nvPicPr>
          <p:cNvPr id="19461" name="Picture 8"/>
          <p:cNvPicPr>
            <a:picLocks noChangeAspect="1" noChangeArrowheads="1"/>
          </p:cNvPicPr>
          <p:nvPr/>
        </p:nvPicPr>
        <p:blipFill>
          <a:blip r:embed="rId6" cstate="print"/>
          <a:srcRect/>
          <a:stretch>
            <a:fillRect/>
          </a:stretch>
        </p:blipFill>
        <p:spPr bwMode="auto">
          <a:xfrm>
            <a:off x="0" y="3857625"/>
            <a:ext cx="2373313" cy="2235200"/>
          </a:xfrm>
          <a:prstGeom prst="rect">
            <a:avLst/>
          </a:prstGeom>
          <a:noFill/>
          <a:ln w="9525">
            <a:noFill/>
            <a:miter lim="800000"/>
            <a:headEnd/>
            <a:tailEnd/>
          </a:ln>
        </p:spPr>
      </p:pic>
      <p:pic>
        <p:nvPicPr>
          <p:cNvPr id="19462" name="Picture 9"/>
          <p:cNvPicPr>
            <a:picLocks noChangeAspect="1" noChangeArrowheads="1"/>
          </p:cNvPicPr>
          <p:nvPr/>
        </p:nvPicPr>
        <p:blipFill>
          <a:blip r:embed="rId7" cstate="print"/>
          <a:srcRect/>
          <a:stretch>
            <a:fillRect/>
          </a:stretch>
        </p:blipFill>
        <p:spPr bwMode="auto">
          <a:xfrm>
            <a:off x="4572000" y="3754438"/>
            <a:ext cx="2333625" cy="2122487"/>
          </a:xfrm>
          <a:prstGeom prst="rect">
            <a:avLst/>
          </a:prstGeom>
          <a:noFill/>
          <a:ln w="9525">
            <a:noFill/>
            <a:miter lim="800000"/>
            <a:headEnd/>
            <a:tailEnd/>
          </a:ln>
        </p:spPr>
      </p:pic>
      <p:pic>
        <p:nvPicPr>
          <p:cNvPr id="19463" name="Picture 10"/>
          <p:cNvPicPr>
            <a:picLocks noChangeAspect="1" noChangeArrowheads="1"/>
          </p:cNvPicPr>
          <p:nvPr/>
        </p:nvPicPr>
        <p:blipFill>
          <a:blip r:embed="rId8" cstate="print"/>
          <a:srcRect/>
          <a:stretch>
            <a:fillRect/>
          </a:stretch>
        </p:blipFill>
        <p:spPr bwMode="auto">
          <a:xfrm>
            <a:off x="2373313" y="3714750"/>
            <a:ext cx="2357437" cy="2162175"/>
          </a:xfrm>
          <a:prstGeom prst="rect">
            <a:avLst/>
          </a:prstGeom>
          <a:noFill/>
          <a:ln w="9525">
            <a:noFill/>
            <a:miter lim="800000"/>
            <a:headEnd/>
            <a:tailEnd/>
          </a:ln>
        </p:spPr>
      </p:pic>
      <p:pic>
        <p:nvPicPr>
          <p:cNvPr id="1026" name="Picture 2" descr="C:\Users\EDA\Desktop\Resim1.png"/>
          <p:cNvPicPr>
            <a:picLocks noChangeAspect="1" noChangeArrowheads="1"/>
          </p:cNvPicPr>
          <p:nvPr/>
        </p:nvPicPr>
        <p:blipFill>
          <a:blip r:embed="rId9" cstate="print"/>
          <a:srcRect/>
          <a:stretch>
            <a:fillRect/>
          </a:stretch>
        </p:blipFill>
        <p:spPr bwMode="auto">
          <a:xfrm>
            <a:off x="0" y="1571625"/>
            <a:ext cx="2484438" cy="1860550"/>
          </a:xfrm>
          <a:prstGeom prst="rect">
            <a:avLst/>
          </a:prstGeom>
          <a:noFill/>
          <a:ln w="9525">
            <a:noFill/>
            <a:miter lim="800000"/>
            <a:headEnd/>
            <a:tailEnd/>
          </a:ln>
        </p:spPr>
      </p:pic>
      <p:pic>
        <p:nvPicPr>
          <p:cNvPr id="1027" name="Picture 3" descr="C:\Users\EDA\Desktop\Resim1.png"/>
          <p:cNvPicPr>
            <a:picLocks noChangeAspect="1" noChangeArrowheads="1"/>
          </p:cNvPicPr>
          <p:nvPr/>
        </p:nvPicPr>
        <p:blipFill>
          <a:blip r:embed="rId10" cstate="print"/>
          <a:srcRect/>
          <a:stretch>
            <a:fillRect/>
          </a:stretch>
        </p:blipFill>
        <p:spPr bwMode="auto">
          <a:xfrm>
            <a:off x="2373313" y="1571625"/>
            <a:ext cx="2484437" cy="1936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 calcmode="lin" valueType="num">
                                      <p:cBhvr additive="base">
                                        <p:cTn id="7" dur="500" fill="hold"/>
                                        <p:tgtEl>
                                          <p:spTgt spid="19457"/>
                                        </p:tgtEl>
                                        <p:attrNameLst>
                                          <p:attrName>ppt_x</p:attrName>
                                        </p:attrNameLst>
                                      </p:cBhvr>
                                      <p:tavLst>
                                        <p:tav tm="0">
                                          <p:val>
                                            <p:strVal val="#ppt_x"/>
                                          </p:val>
                                        </p:tav>
                                        <p:tav tm="100000">
                                          <p:val>
                                            <p:strVal val="#ppt_x"/>
                                          </p:val>
                                        </p:tav>
                                      </p:tavLst>
                                    </p:anim>
                                    <p:anim calcmode="lin" valueType="num">
                                      <p:cBhvr additive="base">
                                        <p:cTn id="8" dur="500" fill="hold"/>
                                        <p:tgtEl>
                                          <p:spTgt spid="194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ox(in)">
                                      <p:cBhvr>
                                        <p:cTn id="13" dur="500"/>
                                        <p:tgtEl>
                                          <p:spTgt spid="102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box(in)">
                                      <p:cBhvr>
                                        <p:cTn id="18" dur="500"/>
                                        <p:tgtEl>
                                          <p:spTgt spid="102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9458"/>
                                        </p:tgtEl>
                                        <p:attrNameLst>
                                          <p:attrName>style.visibility</p:attrName>
                                        </p:attrNameLst>
                                      </p:cBhvr>
                                      <p:to>
                                        <p:strVal val="visible"/>
                                      </p:to>
                                    </p:set>
                                    <p:animEffect transition="in" filter="box(in)">
                                      <p:cBhvr>
                                        <p:cTn id="23" dur="500"/>
                                        <p:tgtEl>
                                          <p:spTgt spid="1945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19459"/>
                                        </p:tgtEl>
                                        <p:attrNameLst>
                                          <p:attrName>style.visibility</p:attrName>
                                        </p:attrNameLst>
                                      </p:cBhvr>
                                      <p:to>
                                        <p:strVal val="visible"/>
                                      </p:to>
                                    </p:set>
                                    <p:animEffect transition="in" filter="box(in)">
                                      <p:cBhvr>
                                        <p:cTn id="28" dur="500"/>
                                        <p:tgtEl>
                                          <p:spTgt spid="1945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19461"/>
                                        </p:tgtEl>
                                        <p:attrNameLst>
                                          <p:attrName>style.visibility</p:attrName>
                                        </p:attrNameLst>
                                      </p:cBhvr>
                                      <p:to>
                                        <p:strVal val="visible"/>
                                      </p:to>
                                    </p:set>
                                    <p:animEffect transition="in" filter="box(in)">
                                      <p:cBhvr>
                                        <p:cTn id="33" dur="500"/>
                                        <p:tgtEl>
                                          <p:spTgt spid="1946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9463"/>
                                        </p:tgtEl>
                                        <p:attrNameLst>
                                          <p:attrName>style.visibility</p:attrName>
                                        </p:attrNameLst>
                                      </p:cBhvr>
                                      <p:to>
                                        <p:strVal val="visible"/>
                                      </p:to>
                                    </p:set>
                                    <p:animEffect transition="in" filter="box(in)">
                                      <p:cBhvr>
                                        <p:cTn id="38" dur="500"/>
                                        <p:tgtEl>
                                          <p:spTgt spid="194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19462"/>
                                        </p:tgtEl>
                                        <p:attrNameLst>
                                          <p:attrName>style.visibility</p:attrName>
                                        </p:attrNameLst>
                                      </p:cBhvr>
                                      <p:to>
                                        <p:strVal val="visible"/>
                                      </p:to>
                                    </p:set>
                                    <p:animEffect transition="in" filter="box(in)">
                                      <p:cBhvr>
                                        <p:cTn id="43" dur="500"/>
                                        <p:tgtEl>
                                          <p:spTgt spid="1946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nodeType="clickEffect">
                                  <p:stCondLst>
                                    <p:cond delay="0"/>
                                  </p:stCondLst>
                                  <p:childTnLst>
                                    <p:set>
                                      <p:cBhvr>
                                        <p:cTn id="47" dur="1" fill="hold">
                                          <p:stCondLst>
                                            <p:cond delay="0"/>
                                          </p:stCondLst>
                                        </p:cTn>
                                        <p:tgtEl>
                                          <p:spTgt spid="19460"/>
                                        </p:tgtEl>
                                        <p:attrNameLst>
                                          <p:attrName>style.visibility</p:attrName>
                                        </p:attrNameLst>
                                      </p:cBhvr>
                                      <p:to>
                                        <p:strVal val="visible"/>
                                      </p:to>
                                    </p:set>
                                    <p:animEffect transition="in" filter="box(in)">
                                      <p:cBhvr>
                                        <p:cTn id="48"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5"/>
          <p:cNvPicPr>
            <a:picLocks noChangeAspect="1" noChangeArrowheads="1"/>
          </p:cNvPicPr>
          <p:nvPr/>
        </p:nvPicPr>
        <p:blipFill>
          <a:blip r:embed="rId2" cstate="print"/>
          <a:srcRect t="10896"/>
          <a:stretch>
            <a:fillRect/>
          </a:stretch>
        </p:blipFill>
        <p:spPr bwMode="auto">
          <a:xfrm>
            <a:off x="0" y="1700213"/>
            <a:ext cx="4848225" cy="3241675"/>
          </a:xfrm>
          <a:prstGeom prst="rect">
            <a:avLst/>
          </a:prstGeom>
          <a:noFill/>
          <a:ln w="9525">
            <a:noFill/>
            <a:miter lim="800000"/>
            <a:headEnd/>
            <a:tailEnd/>
          </a:ln>
        </p:spPr>
      </p:pic>
      <p:sp>
        <p:nvSpPr>
          <p:cNvPr id="20482" name="Text Box 6"/>
          <p:cNvSpPr txBox="1">
            <a:spLocks noChangeArrowheads="1"/>
          </p:cNvSpPr>
          <p:nvPr/>
        </p:nvSpPr>
        <p:spPr bwMode="auto">
          <a:xfrm>
            <a:off x="1366838" y="620713"/>
            <a:ext cx="7777162" cy="457200"/>
          </a:xfrm>
          <a:prstGeom prst="rect">
            <a:avLst/>
          </a:prstGeom>
          <a:noFill/>
          <a:ln w="9525">
            <a:noFill/>
            <a:miter lim="800000"/>
            <a:headEnd/>
            <a:tailEnd/>
          </a:ln>
        </p:spPr>
        <p:txBody>
          <a:bodyPr>
            <a:spAutoFit/>
          </a:bodyPr>
          <a:lstStyle/>
          <a:p>
            <a:r>
              <a:rPr lang="tr-TR" altLang="tr-TR" sz="2400" b="1">
                <a:solidFill>
                  <a:schemeClr val="accent2"/>
                </a:solidFill>
                <a:latin typeface="Comic Sans MS" pitchFamily="66" charset="0"/>
              </a:rPr>
              <a:t>ÇALIŞMA ORTAMI NASIL DÜZENLENMELİ?</a:t>
            </a:r>
          </a:p>
        </p:txBody>
      </p:sp>
      <p:sp>
        <p:nvSpPr>
          <p:cNvPr id="20483" name="Text Box 8"/>
          <p:cNvSpPr txBox="1">
            <a:spLocks noChangeArrowheads="1"/>
          </p:cNvSpPr>
          <p:nvPr/>
        </p:nvSpPr>
        <p:spPr bwMode="auto">
          <a:xfrm>
            <a:off x="4848225" y="1484313"/>
            <a:ext cx="4295775" cy="5170487"/>
          </a:xfrm>
          <a:prstGeom prst="rect">
            <a:avLst/>
          </a:prstGeom>
          <a:noFill/>
          <a:ln w="9525">
            <a:noFill/>
            <a:miter lim="800000"/>
            <a:headEnd/>
            <a:tailEnd/>
          </a:ln>
        </p:spPr>
        <p:txBody>
          <a:bodyPr>
            <a:spAutoFit/>
          </a:bodyPr>
          <a:lstStyle/>
          <a:p>
            <a:pPr>
              <a:buFontTx/>
              <a:buChar char="•"/>
            </a:pPr>
            <a:r>
              <a:rPr lang="tr-TR" altLang="tr-TR" sz="3000"/>
              <a:t>Masa başında çalışın, </a:t>
            </a:r>
          </a:p>
          <a:p>
            <a:r>
              <a:rPr lang="tr-TR" altLang="tr-TR" sz="3000"/>
              <a:t>yatarak çalışmayın!!</a:t>
            </a:r>
          </a:p>
          <a:p>
            <a:pPr>
              <a:buFontTx/>
              <a:buChar char="•"/>
            </a:pPr>
            <a:r>
              <a:rPr lang="tr-TR" altLang="tr-TR" sz="3000"/>
              <a:t>Çalışmanızla ilgili malzemelerinizi önceden hazırlayın.</a:t>
            </a:r>
          </a:p>
          <a:p>
            <a:pPr>
              <a:buFontTx/>
              <a:buChar char="•"/>
            </a:pPr>
            <a:r>
              <a:rPr lang="tr-TR" altLang="tr-TR" sz="3000"/>
              <a:t>Çalışırken cep telefonu, bilgisayar vb. sizi meşgul etmesin!!!</a:t>
            </a:r>
          </a:p>
          <a:p>
            <a:pPr>
              <a:buFontTx/>
              <a:buChar char="•"/>
            </a:pPr>
            <a:r>
              <a:rPr lang="tr-TR" altLang="tr-TR" sz="3000"/>
              <a:t>Sessiz, havadar, düzenli bir ortamda çalışın.</a:t>
            </a:r>
          </a:p>
        </p:txBody>
      </p:sp>
      <p:sp>
        <p:nvSpPr>
          <p:cNvPr id="20484" name="Oval 11"/>
          <p:cNvSpPr>
            <a:spLocks noChangeArrowheads="1"/>
          </p:cNvSpPr>
          <p:nvPr/>
        </p:nvSpPr>
        <p:spPr bwMode="auto">
          <a:xfrm rot="-1113619">
            <a:off x="250825" y="404813"/>
            <a:ext cx="914400" cy="914400"/>
          </a:xfrm>
          <a:prstGeom prst="ellipse">
            <a:avLst/>
          </a:prstGeom>
          <a:solidFill>
            <a:srgbClr val="FFFF00"/>
          </a:solidFill>
          <a:ln w="9525">
            <a:noFill/>
            <a:round/>
            <a:headEnd/>
            <a:tailEnd/>
          </a:ln>
        </p:spPr>
        <p:txBody>
          <a:bodyPr wrap="none" anchor="ctr"/>
          <a:lstStyle/>
          <a:p>
            <a:pPr algn="ctr"/>
            <a:r>
              <a:rPr lang="tr-TR" altLang="tr-TR" sz="4800" b="1">
                <a:solidFill>
                  <a:srgbClr val="FF0000"/>
                </a:solidFill>
                <a:latin typeface="Comic Sans MS" pitchFamily="66" charset="0"/>
              </a:rPr>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additive="base">
                                        <p:cTn id="7" dur="500" fill="hold"/>
                                        <p:tgtEl>
                                          <p:spTgt spid="20484"/>
                                        </p:tgtEl>
                                        <p:attrNameLst>
                                          <p:attrName>ppt_x</p:attrName>
                                        </p:attrNameLst>
                                      </p:cBhvr>
                                      <p:tavLst>
                                        <p:tav tm="0">
                                          <p:val>
                                            <p:strVal val="#ppt_x"/>
                                          </p:val>
                                        </p:tav>
                                        <p:tav tm="100000">
                                          <p:val>
                                            <p:strVal val="#ppt_x"/>
                                          </p:val>
                                        </p:tav>
                                      </p:tavLst>
                                    </p:anim>
                                    <p:anim calcmode="lin" valueType="num">
                                      <p:cBhvr additive="base">
                                        <p:cTn id="8" dur="500" fill="hold"/>
                                        <p:tgtEl>
                                          <p:spTgt spid="204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checkerboard(across)">
                                      <p:cBhvr>
                                        <p:cTn id="13" dur="500"/>
                                        <p:tgtEl>
                                          <p:spTgt spid="2048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0481"/>
                                        </p:tgtEl>
                                        <p:attrNameLst>
                                          <p:attrName>style.visibility</p:attrName>
                                        </p:attrNameLst>
                                      </p:cBhvr>
                                      <p:to>
                                        <p:strVal val="visible"/>
                                      </p:to>
                                    </p:set>
                                    <p:animEffect transition="in" filter="blinds(horizontal)">
                                      <p:cBhvr>
                                        <p:cTn id="18" dur="500"/>
                                        <p:tgtEl>
                                          <p:spTgt spid="204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483"/>
                                        </p:tgtEl>
                                        <p:attrNameLst>
                                          <p:attrName>style.visibility</p:attrName>
                                        </p:attrNameLst>
                                      </p:cBhvr>
                                      <p:to>
                                        <p:strVal val="visible"/>
                                      </p:to>
                                    </p:set>
                                    <p:animEffect transition="in" filter="checkerboard(across)">
                                      <p:cBhvr>
                                        <p:cTn id="23"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lise-pdr-2\Desktop\en-iyi-ders-çalışma-pozisyonu_186487.jpg"/>
          <p:cNvPicPr>
            <a:picLocks noChangeAspect="1" noChangeArrowheads="1"/>
          </p:cNvPicPr>
          <p:nvPr/>
        </p:nvPicPr>
        <p:blipFill>
          <a:blip r:embed="rId2" cstate="print"/>
          <a:srcRect/>
          <a:stretch>
            <a:fillRect/>
          </a:stretch>
        </p:blipFill>
        <p:spPr bwMode="auto">
          <a:xfrm>
            <a:off x="214313" y="233363"/>
            <a:ext cx="8715375" cy="63912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68313" y="350838"/>
            <a:ext cx="8207375" cy="615632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bağımlılıklar 1,1"/>
          <p:cNvPicPr>
            <a:picLocks noChangeAspect="1" noChangeArrowheads="1"/>
          </p:cNvPicPr>
          <p:nvPr/>
        </p:nvPicPr>
        <p:blipFill>
          <a:blip r:embed="rId3" cstate="print">
            <a:lum bright="-10000" contrast="40000"/>
          </a:blip>
          <a:srcRect/>
          <a:stretch>
            <a:fillRect/>
          </a:stretch>
        </p:blipFill>
        <p:spPr bwMode="auto">
          <a:xfrm>
            <a:off x="1258888" y="1484313"/>
            <a:ext cx="6911975" cy="5183187"/>
          </a:xfrm>
          <a:prstGeom prst="rect">
            <a:avLst/>
          </a:prstGeom>
          <a:noFill/>
          <a:ln w="9525">
            <a:noFill/>
            <a:miter lim="800000"/>
            <a:headEnd/>
            <a:tailEnd/>
          </a:ln>
        </p:spPr>
      </p:pic>
      <p:sp>
        <p:nvSpPr>
          <p:cNvPr id="22530" name="Oval 3"/>
          <p:cNvSpPr>
            <a:spLocks noChangeArrowheads="1"/>
          </p:cNvSpPr>
          <p:nvPr/>
        </p:nvSpPr>
        <p:spPr bwMode="auto">
          <a:xfrm rot="-1319018">
            <a:off x="395288" y="333375"/>
            <a:ext cx="1368425" cy="1295400"/>
          </a:xfrm>
          <a:prstGeom prst="ellipse">
            <a:avLst/>
          </a:prstGeom>
          <a:solidFill>
            <a:srgbClr val="FFFF00"/>
          </a:solidFill>
          <a:ln w="9525">
            <a:noFill/>
            <a:round/>
            <a:headEnd/>
            <a:tailEnd/>
          </a:ln>
        </p:spPr>
        <p:txBody>
          <a:bodyPr wrap="none" anchor="ctr"/>
          <a:lstStyle/>
          <a:p>
            <a:pPr algn="ctr"/>
            <a:r>
              <a:rPr lang="tr-TR" altLang="tr-TR" sz="6600" b="1">
                <a:solidFill>
                  <a:srgbClr val="FF0000"/>
                </a:solidFill>
                <a:latin typeface="Comic Sans MS" pitchFamily="66" charset="0"/>
              </a:rPr>
              <a:t>7</a:t>
            </a:r>
          </a:p>
        </p:txBody>
      </p:sp>
      <p:sp>
        <p:nvSpPr>
          <p:cNvPr id="22531" name="Text Box 4"/>
          <p:cNvSpPr txBox="1">
            <a:spLocks noChangeArrowheads="1"/>
          </p:cNvSpPr>
          <p:nvPr/>
        </p:nvSpPr>
        <p:spPr bwMode="auto">
          <a:xfrm>
            <a:off x="2319338" y="427038"/>
            <a:ext cx="4756150" cy="641350"/>
          </a:xfrm>
          <a:prstGeom prst="rect">
            <a:avLst/>
          </a:prstGeom>
          <a:noFill/>
          <a:ln w="9525">
            <a:noFill/>
            <a:miter lim="800000"/>
            <a:headEnd/>
            <a:tailEnd/>
          </a:ln>
        </p:spPr>
        <p:txBody>
          <a:bodyPr wrap="none">
            <a:spAutoFit/>
          </a:bodyPr>
          <a:lstStyle/>
          <a:p>
            <a:r>
              <a:rPr lang="tr-TR" altLang="tr-TR" sz="3600" b="1">
                <a:solidFill>
                  <a:srgbClr val="FF0000"/>
                </a:solidFill>
                <a:latin typeface="Comic Sans MS" pitchFamily="66" charset="0"/>
              </a:rPr>
              <a:t>ZAMAN YÖNETİMİ!!!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checkerboard(across)">
                                      <p:cBhvr>
                                        <p:cTn id="13" dur="500"/>
                                        <p:tgtEl>
                                          <p:spTgt spid="2253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2529"/>
                                        </p:tgtEl>
                                        <p:attrNameLst>
                                          <p:attrName>style.visibility</p:attrName>
                                        </p:attrNameLst>
                                      </p:cBhvr>
                                      <p:to>
                                        <p:strVal val="visible"/>
                                      </p:to>
                                    </p:set>
                                    <p:animEffect transition="in" filter="blinds(horizontal)">
                                      <p:cBhvr>
                                        <p:cTn id="18" dur="500"/>
                                        <p:tgtEl>
                                          <p:spTgt spid="22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666750" y="2428875"/>
            <a:ext cx="7543800" cy="1143000"/>
          </a:xfrm>
        </p:spPr>
        <p:txBody>
          <a:bodyPr/>
          <a:lstStyle/>
          <a:p>
            <a:pPr eaLnBrk="1" hangingPunct="1">
              <a:defRPr/>
            </a:pPr>
            <a:r>
              <a:rPr lang="tr-TR" dirty="0" smtClean="0">
                <a:solidFill>
                  <a:srgbClr val="FF6600"/>
                </a:solidFill>
              </a:rPr>
              <a:t/>
            </a:r>
            <a:br>
              <a:rPr lang="tr-TR" dirty="0" smtClean="0">
                <a:solidFill>
                  <a:srgbClr val="FF6600"/>
                </a:solidFill>
              </a:rPr>
            </a:br>
            <a:r>
              <a:rPr lang="tr-TR" dirty="0" smtClean="0">
                <a:solidFill>
                  <a:srgbClr val="FF6600"/>
                </a:solidFill>
              </a:rPr>
              <a:t/>
            </a:r>
            <a:br>
              <a:rPr lang="tr-TR" dirty="0" smtClean="0">
                <a:solidFill>
                  <a:srgbClr val="FF6600"/>
                </a:solidFill>
              </a:rPr>
            </a:br>
            <a:r>
              <a:rPr lang="tr-TR" dirty="0" smtClean="0">
                <a:solidFill>
                  <a:srgbClr val="FF6600"/>
                </a:solidFill>
              </a:rPr>
              <a:t/>
            </a:r>
            <a:br>
              <a:rPr lang="tr-TR" dirty="0" smtClean="0">
                <a:solidFill>
                  <a:srgbClr val="FF6600"/>
                </a:solidFill>
              </a:rPr>
            </a:br>
            <a:r>
              <a:rPr lang="tr-TR" sz="2800" b="1" dirty="0" smtClean="0">
                <a:solidFill>
                  <a:schemeClr val="tx2">
                    <a:lumMod val="60000"/>
                    <a:lumOff val="40000"/>
                  </a:schemeClr>
                </a:solidFill>
                <a:latin typeface="Comic Sans MS" pitchFamily="66" charset="0"/>
              </a:rPr>
              <a:t>PROGRAMLI ÇALIŞMANIN      AVANTAJLARI:</a:t>
            </a:r>
            <a:r>
              <a:rPr lang="tr-TR" sz="2800" b="1" dirty="0" smtClean="0">
                <a:solidFill>
                  <a:srgbClr val="FF0000"/>
                </a:solidFill>
                <a:latin typeface="Comic Sans MS" pitchFamily="66" charset="0"/>
              </a:rPr>
              <a:t/>
            </a:r>
            <a:br>
              <a:rPr lang="tr-TR" sz="2800" b="1" dirty="0" smtClean="0">
                <a:solidFill>
                  <a:srgbClr val="FF0000"/>
                </a:solidFill>
                <a:latin typeface="Comic Sans MS" pitchFamily="66" charset="0"/>
              </a:rPr>
            </a:br>
            <a:r>
              <a:rPr lang="tr-TR" sz="2000" dirty="0" smtClean="0">
                <a:solidFill>
                  <a:srgbClr val="FF0000"/>
                </a:solidFill>
                <a:latin typeface="Comic Sans MS" pitchFamily="66" charset="0"/>
              </a:rPr>
              <a:t>* </a:t>
            </a:r>
            <a:r>
              <a:rPr lang="tr-TR" sz="3200" dirty="0" smtClean="0">
                <a:latin typeface="Comic Sans MS" pitchFamily="66" charset="0"/>
              </a:rPr>
              <a:t>Her işe daha rahat zaman ayırmanızı </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Her derse zaman ayırma öğrencide güven oluşturur.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Günü gününe çalışma panik duygusunu azaltır.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solidFill>
                  <a:srgbClr val="FFFF99"/>
                </a:solidFill>
                <a:latin typeface="Comic Sans MS" pitchFamily="66" charset="0"/>
              </a:rPr>
              <a:t> </a:t>
            </a:r>
            <a:r>
              <a:rPr lang="tr-TR" sz="3200" dirty="0" smtClean="0">
                <a:latin typeface="Comic Sans MS" pitchFamily="66" charset="0"/>
              </a:rPr>
              <a:t>Çalışma verimini yükseltir.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Öğrenilecek konuyu uzun zamana yayarak daha kalıcı ve etkili olmasını sağlar.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r>
              <a:rPr lang="tr-TR" sz="3200" dirty="0" smtClean="0">
                <a:solidFill>
                  <a:srgbClr val="FF0000"/>
                </a:solidFill>
                <a:latin typeface="Comic Sans MS" pitchFamily="66" charset="0"/>
              </a:rPr>
              <a:t>*</a:t>
            </a:r>
            <a:r>
              <a:rPr lang="tr-TR" sz="3200" dirty="0" smtClean="0">
                <a:latin typeface="Comic Sans MS" pitchFamily="66" charset="0"/>
              </a:rPr>
              <a:t>Bilinçli bir plan yapmanız derse daha kolay motive olmanızı sağlar.</a:t>
            </a:r>
            <a:r>
              <a:rPr lang="tr-TR" sz="3200" dirty="0" smtClean="0">
                <a:solidFill>
                  <a:srgbClr val="FFFF99"/>
                </a:solidFill>
                <a:latin typeface="Comic Sans MS" pitchFamily="66" charset="0"/>
              </a:rPr>
              <a:t/>
            </a:r>
            <a:br>
              <a:rPr lang="tr-TR" sz="3200" dirty="0" smtClean="0">
                <a:solidFill>
                  <a:srgbClr val="FFFF99"/>
                </a:solidFill>
                <a:latin typeface="Comic Sans MS" pitchFamily="66" charset="0"/>
              </a:rPr>
            </a:br>
            <a:endParaRPr lang="tr-TR" sz="3200" dirty="0" smtClean="0"/>
          </a:p>
        </p:txBody>
      </p:sp>
      <p:sp>
        <p:nvSpPr>
          <p:cNvPr id="4" name="Oval 3"/>
          <p:cNvSpPr>
            <a:spLocks noChangeArrowheads="1"/>
          </p:cNvSpPr>
          <p:nvPr/>
        </p:nvSpPr>
        <p:spPr bwMode="auto">
          <a:xfrm rot="-1319018">
            <a:off x="207963" y="195263"/>
            <a:ext cx="1368425" cy="1295400"/>
          </a:xfrm>
          <a:prstGeom prst="ellipse">
            <a:avLst/>
          </a:prstGeom>
          <a:solidFill>
            <a:srgbClr val="FFFF00"/>
          </a:solidFill>
          <a:ln w="9525">
            <a:noFill/>
            <a:round/>
            <a:headEnd/>
            <a:tailEnd/>
          </a:ln>
        </p:spPr>
        <p:txBody>
          <a:bodyPr wrap="none" anchor="ctr"/>
          <a:lstStyle/>
          <a:p>
            <a:pPr algn="ctr"/>
            <a:r>
              <a:rPr lang="tr-TR" altLang="tr-TR" sz="6600" b="1">
                <a:solidFill>
                  <a:srgbClr val="FF0000"/>
                </a:solidFill>
                <a:latin typeface="Comic Sans MS" pitchFamily="66" charset="0"/>
              </a:rPr>
              <a:t>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67298"/>
                                        </p:tgtEl>
                                        <p:attrNameLst>
                                          <p:attrName>style.visibility</p:attrName>
                                        </p:attrNameLst>
                                      </p:cBhvr>
                                      <p:to>
                                        <p:strVal val="visible"/>
                                      </p:to>
                                    </p:set>
                                    <p:animEffect transition="in" filter="checkerboard(across)">
                                      <p:cBhvr>
                                        <p:cTn id="13" dur="500"/>
                                        <p:tgtEl>
                                          <p:spTgt spid="56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8"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2 İçerik Yer Tutucusu"/>
          <p:cNvSpPr>
            <a:spLocks noGrp="1"/>
          </p:cNvSpPr>
          <p:nvPr>
            <p:ph idx="4294967295"/>
          </p:nvPr>
        </p:nvSpPr>
        <p:spPr>
          <a:xfrm>
            <a:off x="468313" y="1393825"/>
            <a:ext cx="8675687" cy="5203825"/>
          </a:xfrm>
        </p:spPr>
        <p:txBody>
          <a:bodyPr/>
          <a:lstStyle/>
          <a:p>
            <a:pPr eaLnBrk="1" hangingPunct="1"/>
            <a:r>
              <a:rPr lang="tr-TR" altLang="tr-TR" sz="2500" smtClean="0">
                <a:latin typeface="Comic Sans MS" pitchFamily="66" charset="0"/>
              </a:rPr>
              <a:t>Sürekli olarak çalışmaktan kaçındığınız ders varsa çalışmaya ondan başlayın!</a:t>
            </a:r>
          </a:p>
          <a:p>
            <a:pPr eaLnBrk="1" hangingPunct="1"/>
            <a:r>
              <a:rPr lang="tr-TR" altLang="tr-TR" sz="2500" smtClean="0">
                <a:latin typeface="Comic Sans MS" pitchFamily="66" charset="0"/>
              </a:rPr>
              <a:t>Dikkat toplama egzersizleri yapın. Ders çalışırken belirli bir ara verme noktasına geldiğiniz zaman, ayağa kalkıp birkaç adım odanızda yürüyün, odanızın camını açıp odanızı havalandırın, gerinin ve birkaç derin nefes alın. Bu egzersizlerden sonra ders çalışmaya hemen dönün!</a:t>
            </a:r>
          </a:p>
          <a:p>
            <a:pPr eaLnBrk="1" hangingPunct="1"/>
            <a:r>
              <a:rPr lang="tr-TR" altLang="tr-TR" sz="2500" smtClean="0">
                <a:latin typeface="Comic Sans MS" pitchFamily="66" charset="0"/>
              </a:rPr>
              <a:t>Varsa derse karşı olumsuz tutumunuzun nedenlerini araştırın ve bu tutumunuzu değiştirmeye çalışın..</a:t>
            </a:r>
          </a:p>
          <a:p>
            <a:pPr eaLnBrk="1" hangingPunct="1"/>
            <a:r>
              <a:rPr lang="tr-TR" altLang="tr-TR" sz="2500" smtClean="0">
                <a:latin typeface="Comic Sans MS" pitchFamily="66" charset="0"/>
              </a:rPr>
              <a:t>Her çalışma öncesi bir konuyu bitirmeyi hedefleyin ve bu hedefe ulaşmaya çalışın</a:t>
            </a:r>
            <a:r>
              <a:rPr lang="tr-TR" altLang="tr-TR" sz="3000" smtClean="0">
                <a:latin typeface="Comic Sans MS" pitchFamily="66" charset="0"/>
              </a:rPr>
              <a:t>.</a:t>
            </a:r>
          </a:p>
          <a:p>
            <a:pPr eaLnBrk="1" hangingPunct="1"/>
            <a:endParaRPr lang="tr-TR" altLang="tr-TR" sz="2400" smtClean="0">
              <a:latin typeface="Comic Sans MS" pitchFamily="66" charset="0"/>
            </a:endParaRPr>
          </a:p>
          <a:p>
            <a:pPr eaLnBrk="1" hangingPunct="1"/>
            <a:endParaRPr lang="tr-TR" altLang="tr-TR" smtClean="0"/>
          </a:p>
        </p:txBody>
      </p:sp>
      <p:sp>
        <p:nvSpPr>
          <p:cNvPr id="22531" name="2 İçerik Yer Tutucusu"/>
          <p:cNvSpPr>
            <a:spLocks/>
          </p:cNvSpPr>
          <p:nvPr/>
        </p:nvSpPr>
        <p:spPr bwMode="auto">
          <a:xfrm>
            <a:off x="468313" y="1628775"/>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endParaRPr lang="tr-TR" altLang="tr-TR" sz="3200">
              <a:latin typeface="Calibri" pitchFamily="34" charset="0"/>
            </a:endParaRPr>
          </a:p>
        </p:txBody>
      </p:sp>
      <p:sp>
        <p:nvSpPr>
          <p:cNvPr id="24579" name="Text Box 4"/>
          <p:cNvSpPr txBox="1">
            <a:spLocks noChangeArrowheads="1"/>
          </p:cNvSpPr>
          <p:nvPr/>
        </p:nvSpPr>
        <p:spPr bwMode="auto">
          <a:xfrm>
            <a:off x="1116013" y="663575"/>
            <a:ext cx="5400675" cy="708025"/>
          </a:xfrm>
          <a:prstGeom prst="rect">
            <a:avLst/>
          </a:prstGeom>
          <a:noFill/>
          <a:ln w="9525">
            <a:noFill/>
            <a:miter lim="800000"/>
            <a:headEnd/>
            <a:tailEnd/>
          </a:ln>
        </p:spPr>
        <p:txBody>
          <a:bodyPr>
            <a:spAutoFit/>
          </a:bodyPr>
          <a:lstStyle/>
          <a:p>
            <a:pPr algn="ctr"/>
            <a:r>
              <a:rPr lang="tr-TR" altLang="tr-TR" sz="4000" b="1">
                <a:solidFill>
                  <a:srgbClr val="FF0000"/>
                </a:solidFill>
                <a:latin typeface="Comic Sans MS" pitchFamily="66" charset="0"/>
              </a:rPr>
              <a:t>BİRKAÇ ÖNERİ!!!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ppt_x"/>
                                          </p:val>
                                        </p:tav>
                                        <p:tav tm="100000">
                                          <p:val>
                                            <p:strVal val="#ppt_x"/>
                                          </p:val>
                                        </p:tav>
                                      </p:tavLst>
                                    </p:anim>
                                    <p:anim calcmode="lin" valueType="num">
                                      <p:cBhvr additive="base">
                                        <p:cTn id="8"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4577">
                                            <p:txEl>
                                              <p:pRg st="0" end="0"/>
                                            </p:txEl>
                                          </p:spTgt>
                                        </p:tgtEl>
                                        <p:attrNameLst>
                                          <p:attrName>style.visibility</p:attrName>
                                        </p:attrNameLst>
                                      </p:cBhvr>
                                      <p:to>
                                        <p:strVal val="visible"/>
                                      </p:to>
                                    </p:set>
                                    <p:animEffect transition="in" filter="blinds(horizontal)">
                                      <p:cBhvr>
                                        <p:cTn id="13" dur="500"/>
                                        <p:tgtEl>
                                          <p:spTgt spid="2457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577">
                                            <p:txEl>
                                              <p:pRg st="1" end="1"/>
                                            </p:txEl>
                                          </p:spTgt>
                                        </p:tgtEl>
                                        <p:attrNameLst>
                                          <p:attrName>style.visibility</p:attrName>
                                        </p:attrNameLst>
                                      </p:cBhvr>
                                      <p:to>
                                        <p:strVal val="visible"/>
                                      </p:to>
                                    </p:set>
                                    <p:animEffect transition="in" filter="blinds(horizontal)">
                                      <p:cBhvr>
                                        <p:cTn id="18" dur="500"/>
                                        <p:tgtEl>
                                          <p:spTgt spid="2457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4577">
                                            <p:txEl>
                                              <p:pRg st="2" end="2"/>
                                            </p:txEl>
                                          </p:spTgt>
                                        </p:tgtEl>
                                        <p:attrNameLst>
                                          <p:attrName>style.visibility</p:attrName>
                                        </p:attrNameLst>
                                      </p:cBhvr>
                                      <p:to>
                                        <p:strVal val="visible"/>
                                      </p:to>
                                    </p:set>
                                    <p:animEffect transition="in" filter="blinds(horizontal)">
                                      <p:cBhvr>
                                        <p:cTn id="23" dur="500"/>
                                        <p:tgtEl>
                                          <p:spTgt spid="2457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4577">
                                            <p:txEl>
                                              <p:pRg st="3" end="3"/>
                                            </p:txEl>
                                          </p:spTgt>
                                        </p:tgtEl>
                                        <p:attrNameLst>
                                          <p:attrName>style.visibility</p:attrName>
                                        </p:attrNameLst>
                                      </p:cBhvr>
                                      <p:to>
                                        <p:strVal val="visible"/>
                                      </p:to>
                                    </p:set>
                                    <p:animEffect transition="in" filter="blinds(horizontal)">
                                      <p:cBhvr>
                                        <p:cTn id="28" dur="500"/>
                                        <p:tgtEl>
                                          <p:spTgt spid="245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p:bldP spid="2457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4294967295"/>
          </p:nvPr>
        </p:nvSpPr>
        <p:spPr>
          <a:xfrm>
            <a:off x="611188" y="333375"/>
            <a:ext cx="8208962" cy="6335713"/>
          </a:xfrm>
        </p:spPr>
        <p:txBody>
          <a:bodyPr/>
          <a:lstStyle/>
          <a:p>
            <a:pPr eaLnBrk="1" hangingPunct="1">
              <a:lnSpc>
                <a:spcPct val="90000"/>
              </a:lnSpc>
            </a:pPr>
            <a:r>
              <a:rPr lang="tr-TR" altLang="tr-TR" sz="3000" smtClean="0">
                <a:latin typeface="Comic Sans MS" pitchFamily="66" charset="0"/>
              </a:rPr>
              <a:t>Çalışma sırasında kendinize küçük ödüller koyun, ilgi ve dikkatinizin azaldığını fark ettiğinizde, okuduğunuz konuyu bitirince, hoşlandığınız bir işi yaparak kendinizi ödüllendireceğinize söz verin..(çalıştığım bölümü bitirince bir meyve yerim gibi..)</a:t>
            </a:r>
          </a:p>
          <a:p>
            <a:pPr eaLnBrk="1" hangingPunct="1">
              <a:lnSpc>
                <a:spcPct val="90000"/>
              </a:lnSpc>
            </a:pPr>
            <a:endParaRPr lang="tr-TR" altLang="tr-TR" sz="3000" smtClean="0">
              <a:latin typeface="Comic Sans MS" pitchFamily="66" charset="0"/>
            </a:endParaRPr>
          </a:p>
          <a:p>
            <a:pPr eaLnBrk="1" hangingPunct="1">
              <a:lnSpc>
                <a:spcPct val="90000"/>
              </a:lnSpc>
            </a:pPr>
            <a:r>
              <a:rPr lang="tr-TR" altLang="tr-TR" sz="3000" smtClean="0">
                <a:latin typeface="Comic Sans MS" pitchFamily="66" charset="0"/>
              </a:rPr>
              <a:t>Ödülde dikkat edilmesi gereken 2 nokta önemlidir</a:t>
            </a:r>
          </a:p>
          <a:p>
            <a:pPr eaLnBrk="1" hangingPunct="1">
              <a:lnSpc>
                <a:spcPct val="90000"/>
              </a:lnSpc>
              <a:buFont typeface="Arial" charset="0"/>
              <a:buNone/>
            </a:pPr>
            <a:r>
              <a:rPr lang="tr-TR" altLang="tr-TR" sz="3000" smtClean="0">
                <a:latin typeface="Comic Sans MS" pitchFamily="66" charset="0"/>
              </a:rPr>
              <a:t>A) çalışmayı bitirmeden ödülünüzü almayın</a:t>
            </a:r>
          </a:p>
          <a:p>
            <a:pPr eaLnBrk="1" hangingPunct="1">
              <a:lnSpc>
                <a:spcPct val="90000"/>
              </a:lnSpc>
              <a:buFont typeface="Arial" charset="0"/>
              <a:buNone/>
            </a:pPr>
            <a:r>
              <a:rPr lang="tr-TR" altLang="tr-TR" sz="3000" smtClean="0">
                <a:latin typeface="Comic Sans MS" pitchFamily="66" charset="0"/>
              </a:rPr>
              <a:t>B) zaten yapacağınız bir şeyi ödül olarak seçmeyin</a:t>
            </a:r>
            <a:r>
              <a:rPr lang="tr-TR" altLang="tr-TR" sz="2400" smtClean="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1">
                                            <p:txEl>
                                              <p:pRg st="0" end="0"/>
                                            </p:txEl>
                                          </p:spTgt>
                                        </p:tgtEl>
                                        <p:attrNameLst>
                                          <p:attrName>style.visibility</p:attrName>
                                        </p:attrNameLst>
                                      </p:cBhvr>
                                      <p:to>
                                        <p:strVal val="visible"/>
                                      </p:to>
                                    </p:set>
                                    <p:animEffect transition="in" filter="blinds(horizontal)">
                                      <p:cBhvr>
                                        <p:cTn id="7" dur="500"/>
                                        <p:tgtEl>
                                          <p:spTgt spid="256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1">
                                            <p:txEl>
                                              <p:pRg st="2" end="2"/>
                                            </p:txEl>
                                          </p:spTgt>
                                        </p:tgtEl>
                                        <p:attrNameLst>
                                          <p:attrName>style.visibility</p:attrName>
                                        </p:attrNameLst>
                                      </p:cBhvr>
                                      <p:to>
                                        <p:strVal val="visible"/>
                                      </p:to>
                                    </p:set>
                                    <p:animEffect transition="in" filter="blinds(horizontal)">
                                      <p:cBhvr>
                                        <p:cTn id="12" dur="500"/>
                                        <p:tgtEl>
                                          <p:spTgt spid="2560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1">
                                            <p:txEl>
                                              <p:pRg st="3" end="3"/>
                                            </p:txEl>
                                          </p:spTgt>
                                        </p:tgtEl>
                                        <p:attrNameLst>
                                          <p:attrName>style.visibility</p:attrName>
                                        </p:attrNameLst>
                                      </p:cBhvr>
                                      <p:to>
                                        <p:strVal val="visible"/>
                                      </p:to>
                                    </p:set>
                                    <p:animEffect transition="in" filter="blinds(horizontal)">
                                      <p:cBhvr>
                                        <p:cTn id="17" dur="500"/>
                                        <p:tgtEl>
                                          <p:spTgt spid="2560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1">
                                            <p:txEl>
                                              <p:pRg st="4" end="4"/>
                                            </p:txEl>
                                          </p:spTgt>
                                        </p:tgtEl>
                                        <p:attrNameLst>
                                          <p:attrName>style.visibility</p:attrName>
                                        </p:attrNameLst>
                                      </p:cBhvr>
                                      <p:to>
                                        <p:strVal val="visible"/>
                                      </p:to>
                                    </p:set>
                                    <p:animEffect transition="in" filter="blinds(horizontal)">
                                      <p:cBhvr>
                                        <p:cTn id="22" dur="500"/>
                                        <p:tgtEl>
                                          <p:spTgt spid="256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4294967295"/>
          </p:nvPr>
        </p:nvSpPr>
        <p:spPr>
          <a:xfrm>
            <a:off x="107950" y="404813"/>
            <a:ext cx="8856663" cy="6264275"/>
          </a:xfrm>
        </p:spPr>
        <p:txBody>
          <a:bodyPr/>
          <a:lstStyle/>
          <a:p>
            <a:pPr eaLnBrk="1" hangingPunct="1"/>
            <a:r>
              <a:rPr lang="tr-TR" altLang="tr-TR" sz="3300" smtClean="0">
                <a:latin typeface="Comic Sans MS" pitchFamily="66" charset="0"/>
              </a:rPr>
              <a:t>Okuduklarınızı kendi kelime ve cümlelerle ifade etmeniz, konulardan özetler, sorular ve cevaplar çıkarmanız öğrenmeye aktif olarak katılmayı ve daha etkin öğrenmeyi sağlar..</a:t>
            </a:r>
          </a:p>
          <a:p>
            <a:pPr eaLnBrk="1" hangingPunct="1"/>
            <a:endParaRPr lang="tr-TR" altLang="tr-TR" sz="3300" smtClean="0">
              <a:latin typeface="Comic Sans MS" pitchFamily="66" charset="0"/>
            </a:endParaRPr>
          </a:p>
          <a:p>
            <a:pPr eaLnBrk="1" hangingPunct="1"/>
            <a:r>
              <a:rPr lang="tr-TR" altLang="tr-TR" sz="3300" smtClean="0">
                <a:latin typeface="Comic Sans MS" pitchFamily="66" charset="0"/>
              </a:rPr>
              <a:t>Çalışırken kendinizi sınav hazırlayacak kişinin yerine koyup “ ben bu konudan soru hazırlayacak olsam, ne sorardım diye” düşünün. Bu soruların olası cevaplarını bulmanız konuyu özümsemenizi sağlar.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5">
                                            <p:txEl>
                                              <p:pRg st="0" end="0"/>
                                            </p:txEl>
                                          </p:spTgt>
                                        </p:tgtEl>
                                        <p:attrNameLst>
                                          <p:attrName>style.visibility</p:attrName>
                                        </p:attrNameLst>
                                      </p:cBhvr>
                                      <p:to>
                                        <p:strVal val="visible"/>
                                      </p:to>
                                    </p:set>
                                    <p:animEffect transition="in" filter="blinds(horizontal)">
                                      <p:cBhvr>
                                        <p:cTn id="7" dur="500"/>
                                        <p:tgtEl>
                                          <p:spTgt spid="266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5">
                                            <p:txEl>
                                              <p:pRg st="2" end="2"/>
                                            </p:txEl>
                                          </p:spTgt>
                                        </p:tgtEl>
                                        <p:attrNameLst>
                                          <p:attrName>style.visibility</p:attrName>
                                        </p:attrNameLst>
                                      </p:cBhvr>
                                      <p:to>
                                        <p:strVal val="visible"/>
                                      </p:to>
                                    </p:set>
                                    <p:animEffect transition="in" filter="blinds(horizontal)">
                                      <p:cBhvr>
                                        <p:cTn id="12" dur="500"/>
                                        <p:tgtEl>
                                          <p:spTgt spid="266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146050" y="-315913"/>
            <a:ext cx="9542463" cy="717391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
          <p:cNvPicPr/>
          <p:nvPr/>
        </p:nvPicPr>
        <p:blipFill>
          <a:blip r:embed="rId2" cstate="print"/>
          <a:srcRect b="23750"/>
          <a:stretch>
            <a:fillRect/>
          </a:stretch>
        </p:blipFill>
        <p:spPr bwMode="auto">
          <a:xfrm>
            <a:off x="467544" y="692696"/>
            <a:ext cx="8136904" cy="525658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611560" y="476672"/>
            <a:ext cx="7776864" cy="5649491"/>
          </a:xfrm>
        </p:spPr>
        <p:txBody>
          <a:bodyPr/>
          <a:lstStyle/>
          <a:p>
            <a:endParaRPr lang="tr-TR" b="1" i="1" dirty="0" smtClean="0"/>
          </a:p>
          <a:p>
            <a:endParaRPr lang="tr-TR" b="1" i="1" dirty="0" smtClean="0"/>
          </a:p>
          <a:p>
            <a:pPr>
              <a:buNone/>
            </a:pPr>
            <a:r>
              <a:rPr lang="tr-TR" b="1" i="1" dirty="0" smtClean="0"/>
              <a:t>             </a:t>
            </a:r>
            <a:r>
              <a:rPr lang="tr-TR" b="1" i="1" dirty="0" smtClean="0">
                <a:solidFill>
                  <a:schemeClr val="accent2">
                    <a:lumMod val="75000"/>
                  </a:schemeClr>
                </a:solidFill>
              </a:rPr>
              <a:t>GÜNLÜK </a:t>
            </a:r>
            <a:r>
              <a:rPr lang="tr-TR" b="1" i="1" dirty="0" smtClean="0">
                <a:solidFill>
                  <a:schemeClr val="accent2">
                    <a:lumMod val="75000"/>
                  </a:schemeClr>
                </a:solidFill>
              </a:rPr>
              <a:t>DERS ÇALIŞMA </a:t>
            </a:r>
            <a:r>
              <a:rPr lang="tr-TR" b="1" i="1" dirty="0" smtClean="0">
                <a:solidFill>
                  <a:schemeClr val="accent2">
                    <a:lumMod val="75000"/>
                  </a:schemeClr>
                </a:solidFill>
              </a:rPr>
              <a:t>PROGRAMI</a:t>
            </a:r>
            <a:endParaRPr lang="tr-TR" dirty="0" smtClean="0">
              <a:solidFill>
                <a:schemeClr val="accent2">
                  <a:lumMod val="75000"/>
                </a:schemeClr>
              </a:solidFill>
            </a:endParaRPr>
          </a:p>
          <a:p>
            <a:pPr lvl="0"/>
            <a:r>
              <a:rPr lang="tr-TR" dirty="0" smtClean="0"/>
              <a:t>O gün öğrenilen konuların tekrarı </a:t>
            </a:r>
          </a:p>
          <a:p>
            <a:pPr lvl="0"/>
            <a:r>
              <a:rPr lang="tr-TR" dirty="0" smtClean="0"/>
              <a:t>Konu ile ilgili test çözümü,</a:t>
            </a:r>
          </a:p>
          <a:p>
            <a:pPr lvl="0"/>
            <a:r>
              <a:rPr lang="tr-TR" dirty="0" smtClean="0"/>
              <a:t>Ödevlerin tamamlanması</a:t>
            </a:r>
          </a:p>
          <a:p>
            <a:pPr lvl="0"/>
            <a:r>
              <a:rPr lang="tr-TR" dirty="0" smtClean="0"/>
              <a:t>Bir gün sonra işlenecek konuların ön hazırlığını içermelidir.</a:t>
            </a:r>
          </a:p>
          <a:p>
            <a:endParaRPr lang="tr-TR" dirty="0" smtClean="0"/>
          </a:p>
          <a:p>
            <a:pPr>
              <a:buNone/>
            </a:pPr>
            <a:endParaRPr lang="tr-TR" dirty="0" smtClean="0"/>
          </a:p>
          <a:p>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p:cNvSpPr>
            <a:spLocks noGrp="1"/>
          </p:cNvSpPr>
          <p:nvPr>
            <p:ph type="body" sz="half" idx="1"/>
          </p:nvPr>
        </p:nvSpPr>
        <p:spPr>
          <a:xfrm>
            <a:off x="457200" y="836712"/>
            <a:ext cx="8147248" cy="5289451"/>
          </a:xfrm>
        </p:spPr>
        <p:txBody>
          <a:bodyPr/>
          <a:lstStyle/>
          <a:p>
            <a:pPr>
              <a:buNone/>
            </a:pPr>
            <a:r>
              <a:rPr lang="tr-TR" b="1" i="1" dirty="0" smtClean="0"/>
              <a:t>                         </a:t>
            </a:r>
            <a:r>
              <a:rPr lang="tr-TR" b="1" i="1" dirty="0" smtClean="0">
                <a:solidFill>
                  <a:schemeClr val="accent2">
                    <a:lumMod val="75000"/>
                  </a:schemeClr>
                </a:solidFill>
              </a:rPr>
              <a:t>ÖYLEYSE </a:t>
            </a:r>
            <a:r>
              <a:rPr lang="tr-TR" b="1" i="1" dirty="0" smtClean="0">
                <a:solidFill>
                  <a:schemeClr val="accent2">
                    <a:lumMod val="75000"/>
                  </a:schemeClr>
                </a:solidFill>
              </a:rPr>
              <a:t>PROGRAM </a:t>
            </a:r>
            <a:endParaRPr lang="tr-TR" dirty="0" smtClean="0">
              <a:solidFill>
                <a:schemeClr val="accent2">
                  <a:lumMod val="75000"/>
                </a:schemeClr>
              </a:solidFill>
            </a:endParaRPr>
          </a:p>
          <a:p>
            <a:pPr lvl="0"/>
            <a:r>
              <a:rPr lang="tr-TR" dirty="0" smtClean="0"/>
              <a:t>Zamanı etkin bir şekilde kullanmanızı</a:t>
            </a:r>
          </a:p>
          <a:p>
            <a:pPr lvl="0"/>
            <a:r>
              <a:rPr lang="tr-TR" dirty="0" smtClean="0"/>
              <a:t>Neye nereden başlayacağınıza karar vermenizi</a:t>
            </a:r>
          </a:p>
          <a:p>
            <a:pPr lvl="0"/>
            <a:r>
              <a:rPr lang="tr-TR" dirty="0" smtClean="0"/>
              <a:t>Bilgilerinizi ne kadar özümsediğinizi görmenizi</a:t>
            </a:r>
          </a:p>
          <a:p>
            <a:pPr lvl="0"/>
            <a:r>
              <a:rPr lang="tr-TR" dirty="0" smtClean="0"/>
              <a:t>Ne zaman dinlenip, ne zaman çalışacağınıza karar vermenizi </a:t>
            </a:r>
          </a:p>
          <a:p>
            <a:pPr lvl="0"/>
            <a:r>
              <a:rPr lang="tr-TR" dirty="0" smtClean="0"/>
              <a:t>Geleceğinize bir adım daha yaklaşmanızı kolaylaştırır.</a:t>
            </a:r>
          </a:p>
          <a:p>
            <a:pPr>
              <a:buNone/>
            </a:pP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a:xfrm>
            <a:off x="3347864" y="1600200"/>
            <a:ext cx="5796136" cy="5257800"/>
          </a:xfrm>
        </p:spPr>
        <p:txBody>
          <a:bodyPr/>
          <a:lstStyle/>
          <a:p>
            <a:pPr eaLnBrk="0" fontAlgn="auto" hangingPunct="0">
              <a:spcBef>
                <a:spcPct val="50000"/>
              </a:spcBef>
              <a:spcAft>
                <a:spcPts val="0"/>
              </a:spcAft>
              <a:buNone/>
            </a:pPr>
            <a:r>
              <a:rPr lang="tr-TR" sz="2000" b="1" dirty="0" smtClean="0">
                <a:solidFill>
                  <a:srgbClr val="0F6FC6">
                    <a:lumMod val="50000"/>
                  </a:srgbClr>
                </a:solidFill>
                <a:latin typeface="Trebuchet MS" panose="020B0603020202020204" pitchFamily="34" charset="0"/>
              </a:rPr>
              <a:t>35 </a:t>
            </a:r>
            <a:r>
              <a:rPr lang="tr-TR" sz="2000" b="1" dirty="0" err="1" smtClean="0">
                <a:solidFill>
                  <a:srgbClr val="0F6FC6">
                    <a:lumMod val="50000"/>
                  </a:srgbClr>
                </a:solidFill>
                <a:latin typeface="Trebuchet MS" panose="020B0603020202020204" pitchFamily="34" charset="0"/>
              </a:rPr>
              <a:t>dk</a:t>
            </a:r>
            <a:r>
              <a:rPr lang="tr-TR" sz="2000" b="1" dirty="0" smtClean="0">
                <a:solidFill>
                  <a:srgbClr val="0F6FC6">
                    <a:lumMod val="50000"/>
                  </a:srgbClr>
                </a:solidFill>
                <a:latin typeface="Trebuchet MS" panose="020B0603020202020204" pitchFamily="34" charset="0"/>
              </a:rPr>
              <a:t> ders çalış </a:t>
            </a:r>
            <a:r>
              <a:rPr lang="tr-TR" sz="2000" b="1" dirty="0" smtClean="0">
                <a:solidFill>
                  <a:srgbClr val="0F6FC6">
                    <a:lumMod val="50000"/>
                  </a:srgbClr>
                </a:solidFill>
                <a:latin typeface="Trebuchet MS" panose="020B0603020202020204" pitchFamily="34" charset="0"/>
              </a:rPr>
              <a:t>5 </a:t>
            </a:r>
            <a:r>
              <a:rPr lang="tr-TR" sz="2000" b="1" dirty="0" err="1" smtClean="0">
                <a:solidFill>
                  <a:srgbClr val="0F6FC6">
                    <a:lumMod val="50000"/>
                  </a:srgbClr>
                </a:solidFill>
                <a:latin typeface="Trebuchet MS" panose="020B0603020202020204" pitchFamily="34" charset="0"/>
              </a:rPr>
              <a:t>dk</a:t>
            </a:r>
            <a:r>
              <a:rPr lang="tr-TR" sz="2000" b="1" dirty="0" smtClean="0">
                <a:solidFill>
                  <a:srgbClr val="0F6FC6">
                    <a:lumMod val="50000"/>
                  </a:srgbClr>
                </a:solidFill>
                <a:latin typeface="Trebuchet MS" panose="020B0603020202020204" pitchFamily="34" charset="0"/>
              </a:rPr>
              <a:t> gözden </a:t>
            </a:r>
            <a:r>
              <a:rPr lang="tr-TR" sz="2000" b="1" dirty="0" smtClean="0">
                <a:solidFill>
                  <a:srgbClr val="0F6FC6">
                    <a:lumMod val="50000"/>
                  </a:srgbClr>
                </a:solidFill>
                <a:latin typeface="Trebuchet MS" panose="020B0603020202020204" pitchFamily="34" charset="0"/>
              </a:rPr>
              <a:t>geçir 10 </a:t>
            </a:r>
            <a:r>
              <a:rPr lang="tr-TR" sz="2000" b="1" dirty="0" err="1" smtClean="0">
                <a:solidFill>
                  <a:srgbClr val="0F6FC6">
                    <a:lumMod val="50000"/>
                  </a:srgbClr>
                </a:solidFill>
                <a:latin typeface="Trebuchet MS" panose="020B0603020202020204" pitchFamily="34" charset="0"/>
              </a:rPr>
              <a:t>dk</a:t>
            </a:r>
            <a:r>
              <a:rPr lang="tr-TR" sz="2000" b="1" dirty="0" smtClean="0">
                <a:solidFill>
                  <a:srgbClr val="0F6FC6">
                    <a:lumMod val="50000"/>
                  </a:srgbClr>
                </a:solidFill>
                <a:latin typeface="Trebuchet MS" panose="020B0603020202020204" pitchFamily="34" charset="0"/>
              </a:rPr>
              <a:t> dinlen</a:t>
            </a:r>
          </a:p>
          <a:p>
            <a:pPr eaLnBrk="0" fontAlgn="auto" hangingPunct="0">
              <a:lnSpc>
                <a:spcPct val="150000"/>
              </a:lnSpc>
              <a:spcBef>
                <a:spcPct val="50000"/>
              </a:spcBef>
              <a:spcAft>
                <a:spcPts val="0"/>
              </a:spcAft>
              <a:buFontTx/>
              <a:buChar char="•"/>
            </a:pPr>
            <a:r>
              <a:rPr lang="tr-TR" sz="2000" dirty="0" smtClean="0">
                <a:solidFill>
                  <a:srgbClr val="0F6FC6">
                    <a:lumMod val="50000"/>
                  </a:srgbClr>
                </a:solidFill>
                <a:latin typeface="Trebuchet MS" panose="020B0603020202020204" pitchFamily="34" charset="0"/>
              </a:rPr>
              <a:t>35 dakika ders çalıştıktan sonra</a:t>
            </a:r>
            <a:r>
              <a:rPr lang="tr-TR" sz="2000" b="1" dirty="0" smtClean="0">
                <a:solidFill>
                  <a:srgbClr val="0F6FC6">
                    <a:lumMod val="50000"/>
                  </a:srgbClr>
                </a:solidFill>
                <a:latin typeface="Trebuchet MS" panose="020B0603020202020204" pitchFamily="34" charset="0"/>
              </a:rPr>
              <a:t> </a:t>
            </a:r>
            <a:endParaRPr lang="tr-TR" sz="2000" dirty="0" smtClean="0">
              <a:solidFill>
                <a:srgbClr val="0F6FC6">
                  <a:lumMod val="50000"/>
                </a:srgbClr>
              </a:solidFill>
              <a:latin typeface="Trebuchet MS" panose="020B0603020202020204" pitchFamily="34" charset="0"/>
            </a:endParaRPr>
          </a:p>
          <a:p>
            <a:pPr eaLnBrk="0" fontAlgn="auto" hangingPunct="0">
              <a:lnSpc>
                <a:spcPct val="150000"/>
              </a:lnSpc>
              <a:spcBef>
                <a:spcPct val="50000"/>
              </a:spcBef>
              <a:spcAft>
                <a:spcPts val="0"/>
              </a:spcAft>
              <a:buFontTx/>
              <a:buChar char="•"/>
            </a:pPr>
            <a:r>
              <a:rPr lang="tr-TR" sz="2000" dirty="0" smtClean="0">
                <a:solidFill>
                  <a:srgbClr val="0F6FC6">
                    <a:lumMod val="50000"/>
                  </a:srgbClr>
                </a:solidFill>
                <a:latin typeface="Trebuchet MS" panose="020B0603020202020204" pitchFamily="34" charset="0"/>
              </a:rPr>
              <a:t>5 dakika çalıştığınız konuları gözden geçirmelisiniz</a:t>
            </a:r>
          </a:p>
          <a:p>
            <a:pPr eaLnBrk="0" fontAlgn="auto" hangingPunct="0">
              <a:lnSpc>
                <a:spcPct val="150000"/>
              </a:lnSpc>
              <a:spcBef>
                <a:spcPct val="50000"/>
              </a:spcBef>
              <a:spcAft>
                <a:spcPts val="0"/>
              </a:spcAft>
              <a:buFontTx/>
              <a:buChar char="•"/>
            </a:pPr>
            <a:r>
              <a:rPr lang="tr-TR" sz="2000" dirty="0" smtClean="0">
                <a:solidFill>
                  <a:srgbClr val="0F6FC6">
                    <a:lumMod val="50000"/>
                  </a:srgbClr>
                </a:solidFill>
                <a:latin typeface="Trebuchet MS" panose="020B0603020202020204" pitchFamily="34" charset="0"/>
              </a:rPr>
              <a:t>Her çalışma süresinden sonra da 10  dakikalık bir dinlenme arası vermelisiniz.</a:t>
            </a:r>
          </a:p>
          <a:p>
            <a:pPr fontAlgn="auto">
              <a:lnSpc>
                <a:spcPct val="150000"/>
              </a:lnSpc>
              <a:spcBef>
                <a:spcPts val="0"/>
              </a:spcBef>
              <a:spcAft>
                <a:spcPts val="0"/>
              </a:spcAft>
            </a:pPr>
            <a:r>
              <a:rPr lang="tr-TR" sz="2000" dirty="0" smtClean="0">
                <a:solidFill>
                  <a:srgbClr val="04617B">
                    <a:lumMod val="75000"/>
                  </a:srgbClr>
                </a:solidFill>
                <a:latin typeface="Trebuchet MS" panose="020B0603020202020204" pitchFamily="34" charset="0"/>
              </a:rPr>
              <a:t>En verimli çalışma aralıklı çalışmadır. </a:t>
            </a:r>
          </a:p>
          <a:p>
            <a:pPr fontAlgn="auto">
              <a:lnSpc>
                <a:spcPct val="150000"/>
              </a:lnSpc>
              <a:spcBef>
                <a:spcPts val="0"/>
              </a:spcBef>
              <a:spcAft>
                <a:spcPts val="0"/>
              </a:spcAft>
            </a:pPr>
            <a:r>
              <a:rPr lang="tr-TR" sz="2000" dirty="0" smtClean="0">
                <a:solidFill>
                  <a:srgbClr val="04617B">
                    <a:lumMod val="75000"/>
                  </a:srgbClr>
                </a:solidFill>
                <a:latin typeface="Trebuchet MS" panose="020B0603020202020204" pitchFamily="34" charset="0"/>
              </a:rPr>
              <a:t>Birbirine benzeyen dersler üst üste çalışılmamalıdır.</a:t>
            </a:r>
            <a:endParaRPr lang="tr-TR" sz="2000" dirty="0"/>
          </a:p>
        </p:txBody>
      </p:sp>
      <p:sp>
        <p:nvSpPr>
          <p:cNvPr id="5" name="Text Box 8"/>
          <p:cNvSpPr txBox="1">
            <a:spLocks noGrp="1" noChangeArrowheads="1"/>
          </p:cNvSpPr>
          <p:nvPr>
            <p:ph type="title"/>
          </p:nvPr>
        </p:nvSpPr>
        <p:spPr bwMode="auto">
          <a:xfrm>
            <a:off x="0" y="-137566"/>
            <a:ext cx="9144000" cy="1692771"/>
          </a:xfrm>
          <a:prstGeom prst="rect">
            <a:avLst/>
          </a:prstGeom>
          <a:solidFill>
            <a:schemeClr val="accent2">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wrap="square">
            <a:spAutoFit/>
          </a:bodyPr>
          <a:lstStyle/>
          <a:p>
            <a:pPr algn="ctr" eaLnBrk="0" fontAlgn="auto" hangingPunct="0">
              <a:spcBef>
                <a:spcPct val="50000"/>
              </a:spcBef>
              <a:spcAft>
                <a:spcPts val="0"/>
              </a:spcAft>
            </a:pPr>
            <a:r>
              <a:rPr lang="tr-TR" sz="3200" b="1" u="sng" dirty="0">
                <a:ln w="10541" cmpd="sng">
                  <a:solidFill>
                    <a:schemeClr val="accent1">
                      <a:shade val="88000"/>
                      <a:satMod val="110000"/>
                    </a:schemeClr>
                  </a:solidFill>
                  <a:prstDash val="solid"/>
                </a:ln>
                <a:solidFill>
                  <a:schemeClr val="accent2">
                    <a:lumMod val="75000"/>
                  </a:schemeClr>
                </a:solidFill>
                <a:latin typeface="Trebuchet MS" panose="020B0603020202020204" pitchFamily="34" charset="0"/>
              </a:rPr>
              <a:t>ZAMANIN İYİ </a:t>
            </a:r>
            <a:r>
              <a:rPr lang="tr-TR" sz="3200" b="1" u="sng" dirty="0" smtClean="0">
                <a:ln w="10541" cmpd="sng">
                  <a:solidFill>
                    <a:schemeClr val="accent1">
                      <a:shade val="88000"/>
                      <a:satMod val="110000"/>
                    </a:schemeClr>
                  </a:solidFill>
                  <a:prstDash val="solid"/>
                </a:ln>
                <a:solidFill>
                  <a:schemeClr val="accent2">
                    <a:lumMod val="75000"/>
                  </a:schemeClr>
                </a:solidFill>
                <a:latin typeface="Trebuchet MS" panose="020B0603020202020204" pitchFamily="34" charset="0"/>
              </a:rPr>
              <a:t>KULLANILMASI</a:t>
            </a:r>
          </a:p>
          <a:p>
            <a:pPr algn="ctr" eaLnBrk="0" fontAlgn="auto" hangingPunct="0">
              <a:spcBef>
                <a:spcPct val="50000"/>
              </a:spcBef>
              <a:spcAft>
                <a:spcPts val="0"/>
              </a:spcAft>
            </a:pPr>
            <a:r>
              <a:rPr lang="tr-TR" sz="3200" b="1" u="sng" dirty="0" smtClean="0">
                <a:ln w="10541" cmpd="sng">
                  <a:solidFill>
                    <a:schemeClr val="accent1">
                      <a:shade val="88000"/>
                      <a:satMod val="110000"/>
                    </a:schemeClr>
                  </a:solidFill>
                  <a:prstDash val="solid"/>
                </a:ln>
                <a:solidFill>
                  <a:schemeClr val="accent2">
                    <a:lumMod val="75000"/>
                  </a:schemeClr>
                </a:solidFill>
                <a:latin typeface="Trebuchet MS" panose="020B0603020202020204" pitchFamily="34" charset="0"/>
              </a:rPr>
              <a:t> </a:t>
            </a:r>
            <a:r>
              <a:rPr lang="tr-TR" sz="3200" b="1" u="sng" dirty="0">
                <a:ln w="10541" cmpd="sng">
                  <a:solidFill>
                    <a:schemeClr val="accent1">
                      <a:shade val="88000"/>
                      <a:satMod val="110000"/>
                    </a:schemeClr>
                  </a:solidFill>
                  <a:prstDash val="solid"/>
                </a:ln>
                <a:solidFill>
                  <a:schemeClr val="accent2">
                    <a:lumMod val="75000"/>
                  </a:schemeClr>
                </a:solidFill>
                <a:latin typeface="Trebuchet MS" panose="020B0603020202020204" pitchFamily="34" charset="0"/>
              </a:rPr>
              <a:t>VE </a:t>
            </a:r>
            <a:r>
              <a:rPr lang="tr-TR" sz="3200" b="1" u="sng" dirty="0" smtClean="0">
                <a:ln w="10541" cmpd="sng">
                  <a:solidFill>
                    <a:schemeClr val="accent1">
                      <a:shade val="88000"/>
                      <a:satMod val="110000"/>
                    </a:schemeClr>
                  </a:solidFill>
                  <a:prstDash val="solid"/>
                </a:ln>
                <a:solidFill>
                  <a:schemeClr val="accent2">
                    <a:lumMod val="75000"/>
                  </a:schemeClr>
                </a:solidFill>
                <a:latin typeface="Trebuchet MS" panose="020B0603020202020204" pitchFamily="34" charset="0"/>
              </a:rPr>
              <a:t>PLANLANMASI</a:t>
            </a:r>
          </a:p>
          <a:p>
            <a:pPr algn="ctr" eaLnBrk="0" fontAlgn="auto" hangingPunct="0">
              <a:spcBef>
                <a:spcPct val="50000"/>
              </a:spcBef>
              <a:spcAft>
                <a:spcPts val="0"/>
              </a:spcAft>
            </a:pPr>
            <a:r>
              <a:rPr lang="tr-TR" sz="1600" b="1" dirty="0" smtClean="0">
                <a:ln w="10541" cmpd="sng">
                  <a:solidFill>
                    <a:schemeClr val="accent1">
                      <a:shade val="88000"/>
                      <a:satMod val="110000"/>
                    </a:schemeClr>
                  </a:solidFill>
                  <a:prstDash val="solid"/>
                </a:ln>
                <a:solidFill>
                  <a:schemeClr val="accent2">
                    <a:lumMod val="75000"/>
                  </a:schemeClr>
                </a:solidFill>
                <a:latin typeface="Trebuchet MS" panose="020B0603020202020204" pitchFamily="34" charset="0"/>
              </a:rPr>
              <a:t>NASIL </a:t>
            </a:r>
            <a:r>
              <a:rPr lang="tr-TR" sz="1600" b="1" dirty="0">
                <a:ln w="10541" cmpd="sng">
                  <a:solidFill>
                    <a:schemeClr val="accent1">
                      <a:shade val="88000"/>
                      <a:satMod val="110000"/>
                    </a:schemeClr>
                  </a:solidFill>
                  <a:prstDash val="solid"/>
                </a:ln>
                <a:solidFill>
                  <a:schemeClr val="accent2">
                    <a:lumMod val="75000"/>
                  </a:schemeClr>
                </a:solidFill>
                <a:latin typeface="Trebuchet MS" panose="020B0603020202020204" pitchFamily="34" charset="0"/>
              </a:rPr>
              <a:t>BİR ZAMANLAMA </a:t>
            </a:r>
            <a:r>
              <a:rPr lang="tr-TR" sz="1600" b="1" dirty="0" smtClean="0">
                <a:ln w="10541" cmpd="sng">
                  <a:solidFill>
                    <a:schemeClr val="accent1">
                      <a:shade val="88000"/>
                      <a:satMod val="110000"/>
                    </a:schemeClr>
                  </a:solidFill>
                  <a:prstDash val="solid"/>
                </a:ln>
                <a:solidFill>
                  <a:schemeClr val="accent2">
                    <a:lumMod val="75000"/>
                  </a:schemeClr>
                </a:solidFill>
                <a:latin typeface="Trebuchet MS" panose="020B0603020202020204" pitchFamily="34" charset="0"/>
              </a:rPr>
              <a:t>,DERS </a:t>
            </a:r>
            <a:r>
              <a:rPr lang="tr-TR" sz="1600" b="1" dirty="0">
                <a:ln w="10541" cmpd="sng">
                  <a:solidFill>
                    <a:schemeClr val="accent1">
                      <a:shade val="88000"/>
                      <a:satMod val="110000"/>
                    </a:schemeClr>
                  </a:solidFill>
                  <a:prstDash val="solid"/>
                </a:ln>
                <a:solidFill>
                  <a:schemeClr val="accent2">
                    <a:lumMod val="75000"/>
                  </a:schemeClr>
                </a:solidFill>
                <a:latin typeface="Trebuchet MS" panose="020B0603020202020204" pitchFamily="34" charset="0"/>
              </a:rPr>
              <a:t>ÇALIŞIRKEN EN YÜKSEK VERİMİ SAĞLAR</a:t>
            </a:r>
          </a:p>
        </p:txBody>
      </p:sp>
      <p:pic>
        <p:nvPicPr>
          <p:cNvPr id="6" name="Resim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628800"/>
            <a:ext cx="3635896" cy="4556610"/>
          </a:xfrm>
          <a:prstGeom prst="ellipse">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68313" y="404813"/>
            <a:ext cx="8040687" cy="615156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p:cNvSpPr>
          <p:nvPr>
            <p:ph type="body" idx="1"/>
          </p:nvPr>
        </p:nvSpPr>
        <p:spPr/>
        <p:txBody>
          <a:bodyPr/>
          <a:lstStyle/>
          <a:p>
            <a:pPr algn="ctr" eaLnBrk="1" hangingPunct="1">
              <a:buFont typeface="Arial" charset="0"/>
              <a:buNone/>
            </a:pPr>
            <a:r>
              <a:rPr lang="tr-TR" altLang="tr-TR" sz="6600" b="1" smtClean="0">
                <a:solidFill>
                  <a:srgbClr val="FF0000"/>
                </a:solidFill>
                <a:latin typeface="Comic Sans MS" pitchFamily="66" charset="0"/>
              </a:rPr>
              <a:t>Son olarak…</a:t>
            </a:r>
          </a:p>
          <a:p>
            <a:pPr algn="ctr" eaLnBrk="1" hangingPunct="1">
              <a:buFont typeface="Arial" charset="0"/>
              <a:buNone/>
            </a:pPr>
            <a:r>
              <a:rPr lang="tr-TR" altLang="tr-TR" sz="6600" b="1" smtClean="0">
                <a:solidFill>
                  <a:srgbClr val="FF0000"/>
                </a:solidFill>
                <a:latin typeface="Comic Sans MS" pitchFamily="66" charset="0"/>
                <a:sym typeface="Wingdings" pitchFamily="2" charset="2"/>
              </a:rPr>
              <a:t></a:t>
            </a:r>
            <a:endParaRPr lang="tr-TR" altLang="tr-TR" sz="6600" b="1" smtClean="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Grp="1" noChangeAspect="1" noChangeArrowheads="1"/>
          </p:cNvPicPr>
          <p:nvPr>
            <p:ph idx="1"/>
          </p:nvPr>
        </p:nvPicPr>
        <p:blipFill>
          <a:blip r:embed="rId2" cstate="print"/>
          <a:srcRect/>
          <a:stretch>
            <a:fillRect/>
          </a:stretch>
        </p:blipFill>
        <p:spPr>
          <a:xfrm>
            <a:off x="468313" y="908050"/>
            <a:ext cx="8064500" cy="1584325"/>
          </a:xfrm>
        </p:spPr>
      </p:pic>
      <p:pic>
        <p:nvPicPr>
          <p:cNvPr id="28674" name="Picture 3"/>
          <p:cNvPicPr>
            <a:picLocks noChangeAspect="1" noChangeArrowheads="1"/>
          </p:cNvPicPr>
          <p:nvPr/>
        </p:nvPicPr>
        <p:blipFill>
          <a:blip r:embed="rId3" cstate="print"/>
          <a:srcRect/>
          <a:stretch>
            <a:fillRect/>
          </a:stretch>
        </p:blipFill>
        <p:spPr bwMode="auto">
          <a:xfrm>
            <a:off x="250825" y="2565400"/>
            <a:ext cx="8137525" cy="1808163"/>
          </a:xfrm>
          <a:prstGeom prst="rect">
            <a:avLst/>
          </a:prstGeom>
          <a:noFill/>
          <a:ln w="9525">
            <a:noFill/>
            <a:miter lim="800000"/>
            <a:headEnd/>
            <a:tailEnd/>
          </a:ln>
        </p:spPr>
      </p:pic>
      <p:sp>
        <p:nvSpPr>
          <p:cNvPr id="15364" name="Text Box 4"/>
          <p:cNvSpPr txBox="1">
            <a:spLocks noChangeArrowheads="1"/>
          </p:cNvSpPr>
          <p:nvPr/>
        </p:nvSpPr>
        <p:spPr bwMode="auto">
          <a:xfrm>
            <a:off x="1023938" y="4889500"/>
            <a:ext cx="6788150" cy="946150"/>
          </a:xfrm>
          <a:prstGeom prst="rect">
            <a:avLst/>
          </a:prstGeom>
          <a:noFill/>
          <a:ln w="9525">
            <a:noFill/>
            <a:miter lim="800000"/>
            <a:headEnd/>
            <a:tailEnd/>
          </a:ln>
          <a:effectLst/>
        </p:spPr>
        <p:txBody>
          <a:bodyPr>
            <a:spAutoFit/>
          </a:bodyPr>
          <a:lstStyle/>
          <a:p>
            <a:pPr>
              <a:defRPr/>
            </a:pPr>
            <a:r>
              <a:rPr lang="tr-TR" sz="2800" b="1" dirty="0">
                <a:effectLst>
                  <a:outerShdw blurRad="38100" dist="38100" dir="2700000" algn="tl">
                    <a:srgbClr val="C0C0C0"/>
                  </a:outerShdw>
                </a:effectLst>
                <a:latin typeface="Comic Sans MS" pitchFamily="66" charset="0"/>
              </a:rPr>
              <a:t>Başarı için: </a:t>
            </a:r>
          </a:p>
          <a:p>
            <a:pPr>
              <a:defRPr/>
            </a:pPr>
            <a:r>
              <a:rPr lang="tr-TR" sz="2800" b="1" dirty="0">
                <a:effectLst>
                  <a:outerShdw blurRad="38100" dist="38100" dir="2700000" algn="tl">
                    <a:srgbClr val="C0C0C0"/>
                  </a:outerShdw>
                </a:effectLst>
                <a:latin typeface="Comic Sans MS" pitchFamily="66" charset="0"/>
              </a:rPr>
              <a:t>ÜŞENME, ERTELEME, VAZGEÇME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diamond(in)">
                                      <p:cBhvr>
                                        <p:cTn id="7" dur="2000"/>
                                        <p:tgtEl>
                                          <p:spTgt spid="28673"/>
                                        </p:tgtEl>
                                      </p:cBhvr>
                                    </p:animEffect>
                                  </p:childTnLst>
                                </p:cTn>
                              </p:par>
                              <p:par>
                                <p:cTn id="8" presetID="8" presetClass="entr" presetSubtype="16" fill="hold" nodeType="withEffect">
                                  <p:stCondLst>
                                    <p:cond delay="0"/>
                                  </p:stCondLst>
                                  <p:childTnLst>
                                    <p:set>
                                      <p:cBhvr>
                                        <p:cTn id="9" dur="1" fill="hold">
                                          <p:stCondLst>
                                            <p:cond delay="0"/>
                                          </p:stCondLst>
                                        </p:cTn>
                                        <p:tgtEl>
                                          <p:spTgt spid="28674"/>
                                        </p:tgtEl>
                                        <p:attrNameLst>
                                          <p:attrName>style.visibility</p:attrName>
                                        </p:attrNameLst>
                                      </p:cBhvr>
                                      <p:to>
                                        <p:strVal val="visible"/>
                                      </p:to>
                                    </p:set>
                                    <p:animEffect transition="in" filter="diamond(in)">
                                      <p:cBhvr>
                                        <p:cTn id="10" dur="2000"/>
                                        <p:tgtEl>
                                          <p:spTgt spid="2867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364"/>
                                        </p:tgtEl>
                                        <p:attrNameLst>
                                          <p:attrName>style.visibility</p:attrName>
                                        </p:attrNameLst>
                                      </p:cBhvr>
                                      <p:to>
                                        <p:strVal val="visible"/>
                                      </p:to>
                                    </p:set>
                                    <p:anim calcmode="lin" valueType="num">
                                      <p:cBhvr additive="base">
                                        <p:cTn id="15" dur="500" fill="hold"/>
                                        <p:tgtEl>
                                          <p:spTgt spid="15364"/>
                                        </p:tgtEl>
                                        <p:attrNameLst>
                                          <p:attrName>ppt_x</p:attrName>
                                        </p:attrNameLst>
                                      </p:cBhvr>
                                      <p:tavLst>
                                        <p:tav tm="0">
                                          <p:val>
                                            <p:strVal val="#ppt_x"/>
                                          </p:val>
                                        </p:tav>
                                        <p:tav tm="100000">
                                          <p:val>
                                            <p:strVal val="#ppt_x"/>
                                          </p:val>
                                        </p:tav>
                                      </p:tavLst>
                                    </p:anim>
                                    <p:anim calcmode="lin" valueType="num">
                                      <p:cBhvr additive="base">
                                        <p:cTn id="16"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6084888" y="1484313"/>
            <a:ext cx="3333750" cy="3744912"/>
          </a:xfrm>
        </p:spPr>
        <p:txBody>
          <a:bodyPr/>
          <a:lstStyle/>
          <a:p>
            <a:pPr eaLnBrk="1" hangingPunct="1"/>
            <a:r>
              <a:rPr lang="tr-TR" altLang="tr-TR" b="1" smtClean="0">
                <a:latin typeface="Comic Sans MS" pitchFamily="66" charset="0"/>
              </a:rPr>
              <a:t>Başlamak için en uygun zaman: ŞİMDİ!!!</a:t>
            </a:r>
          </a:p>
        </p:txBody>
      </p:sp>
      <p:sp>
        <p:nvSpPr>
          <p:cNvPr id="29698" name="Rectangle 3"/>
          <p:cNvSpPr>
            <a:spLocks noGrp="1"/>
          </p:cNvSpPr>
          <p:nvPr>
            <p:ph type="body" idx="1"/>
          </p:nvPr>
        </p:nvSpPr>
        <p:spPr>
          <a:xfrm>
            <a:off x="-323850" y="1423988"/>
            <a:ext cx="3529013" cy="4525962"/>
          </a:xfrm>
        </p:spPr>
        <p:txBody>
          <a:bodyPr/>
          <a:lstStyle/>
          <a:p>
            <a:pPr algn="ctr" eaLnBrk="1" hangingPunct="1">
              <a:buFont typeface="Arial" charset="0"/>
              <a:buNone/>
            </a:pPr>
            <a:r>
              <a:rPr lang="tr-TR" altLang="tr-TR" smtClean="0"/>
              <a:t>	</a:t>
            </a:r>
            <a:r>
              <a:rPr lang="tr-TR" altLang="tr-TR" b="1" smtClean="0">
                <a:latin typeface="Comic Sans MS" pitchFamily="66" charset="0"/>
              </a:rPr>
              <a:t>“NASILSA SINAVA DAHA ÇOK VAR…BUGÜN ÇALIŞMASAM DA OLUR.”</a:t>
            </a:r>
          </a:p>
        </p:txBody>
      </p:sp>
      <p:pic>
        <p:nvPicPr>
          <p:cNvPr id="29699" name="Picture 4" descr="tasidelen"/>
          <p:cNvPicPr>
            <a:picLocks noChangeAspect="1" noChangeArrowheads="1"/>
          </p:cNvPicPr>
          <p:nvPr/>
        </p:nvPicPr>
        <p:blipFill>
          <a:blip r:embed="rId2" cstate="print"/>
          <a:srcRect/>
          <a:stretch>
            <a:fillRect/>
          </a:stretch>
        </p:blipFill>
        <p:spPr bwMode="auto">
          <a:xfrm>
            <a:off x="3203575" y="188913"/>
            <a:ext cx="3224213" cy="6480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gtEl>
                                        <p:attrNameLst>
                                          <p:attrName>style.visibility</p:attrName>
                                        </p:attrNameLst>
                                      </p:cBhvr>
                                      <p:to>
                                        <p:strVal val="visible"/>
                                      </p:to>
                                    </p:set>
                                    <p:anim calcmode="lin" valueType="num">
                                      <p:cBhvr additive="base">
                                        <p:cTn id="13" dur="500" fill="hold"/>
                                        <p:tgtEl>
                                          <p:spTgt spid="29699"/>
                                        </p:tgtEl>
                                        <p:attrNameLst>
                                          <p:attrName>ppt_x</p:attrName>
                                        </p:attrNameLst>
                                      </p:cBhvr>
                                      <p:tavLst>
                                        <p:tav tm="0">
                                          <p:val>
                                            <p:strVal val="#ppt_x"/>
                                          </p:val>
                                        </p:tav>
                                        <p:tav tm="100000">
                                          <p:val>
                                            <p:strVal val="#ppt_x"/>
                                          </p:val>
                                        </p:tav>
                                      </p:tavLst>
                                    </p:anim>
                                    <p:anim calcmode="lin" valueType="num">
                                      <p:cBhvr additive="base">
                                        <p:cTn id="14"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7"/>
                                        </p:tgtEl>
                                        <p:attrNameLst>
                                          <p:attrName>style.visibility</p:attrName>
                                        </p:attrNameLst>
                                      </p:cBhvr>
                                      <p:to>
                                        <p:strVal val="visible"/>
                                      </p:to>
                                    </p:set>
                                    <p:anim calcmode="lin" valueType="num">
                                      <p:cBhvr additive="base">
                                        <p:cTn id="19" dur="500" fill="hold"/>
                                        <p:tgtEl>
                                          <p:spTgt spid="29697"/>
                                        </p:tgtEl>
                                        <p:attrNameLst>
                                          <p:attrName>ppt_x</p:attrName>
                                        </p:attrNameLst>
                                      </p:cBhvr>
                                      <p:tavLst>
                                        <p:tav tm="0">
                                          <p:val>
                                            <p:strVal val="#ppt_x"/>
                                          </p:val>
                                        </p:tav>
                                        <p:tav tm="100000">
                                          <p:val>
                                            <p:strVal val="#ppt_x"/>
                                          </p:val>
                                        </p:tav>
                                      </p:tavLst>
                                    </p:anim>
                                    <p:anim calcmode="lin" valueType="num">
                                      <p:cBhvr additive="base">
                                        <p:cTn id="20" dur="500" fill="hold"/>
                                        <p:tgtEl>
                                          <p:spTgt spid="296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2969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179388" y="0"/>
            <a:ext cx="8964612" cy="674211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p:cNvSpPr>
            <a:spLocks noGrp="1"/>
          </p:cNvSpPr>
          <p:nvPr>
            <p:ph idx="1"/>
          </p:nvPr>
        </p:nvSpPr>
        <p:spPr>
          <a:xfrm>
            <a:off x="500063" y="476672"/>
            <a:ext cx="8229600" cy="6120978"/>
          </a:xfrm>
        </p:spPr>
        <p:txBody>
          <a:bodyPr/>
          <a:lstStyle/>
          <a:p>
            <a:pPr algn="ctr">
              <a:buFont typeface="Arial" charset="0"/>
              <a:buNone/>
            </a:pPr>
            <a:r>
              <a:rPr lang="tr-TR" altLang="tr-TR" sz="7200" dirty="0" smtClean="0">
                <a:solidFill>
                  <a:srgbClr val="0070C0"/>
                </a:solidFill>
                <a:latin typeface="Comic Sans MS" pitchFamily="66" charset="0"/>
              </a:rPr>
              <a:t>BAŞARILAR</a:t>
            </a:r>
            <a:r>
              <a:rPr lang="tr-TR" altLang="tr-TR" sz="7200" dirty="0" smtClean="0">
                <a:solidFill>
                  <a:srgbClr val="0070C0"/>
                </a:solidFill>
                <a:latin typeface="Comic Sans MS" pitchFamily="66" charset="0"/>
                <a:sym typeface="Wingdings" pitchFamily="2" charset="2"/>
              </a:rPr>
              <a:t></a:t>
            </a: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endParaRPr lang="tr-TR" altLang="tr-TR" sz="2000" dirty="0" smtClean="0">
              <a:solidFill>
                <a:srgbClr val="0070C0"/>
              </a:solidFill>
              <a:latin typeface="Comic Sans MS" pitchFamily="66" charset="0"/>
              <a:sym typeface="Wingdings" pitchFamily="2" charset="2"/>
            </a:endParaRPr>
          </a:p>
          <a:p>
            <a:pPr algn="ctr">
              <a:buFont typeface="Arial" charset="0"/>
              <a:buNone/>
            </a:pPr>
            <a:r>
              <a:rPr lang="tr-TR" altLang="tr-TR" sz="2000" dirty="0" smtClean="0">
                <a:solidFill>
                  <a:srgbClr val="0070C0"/>
                </a:solidFill>
                <a:latin typeface="Comic Sans MS" pitchFamily="66" charset="0"/>
                <a:sym typeface="Wingdings" pitchFamily="2" charset="2"/>
              </a:rPr>
              <a:t>ARJANTİN İLKOKULU  REHBERLİK SERVİSİ</a:t>
            </a:r>
            <a:br>
              <a:rPr lang="tr-TR" altLang="tr-TR" sz="2000" dirty="0" smtClean="0">
                <a:solidFill>
                  <a:srgbClr val="0070C0"/>
                </a:solidFill>
                <a:latin typeface="Comic Sans MS" pitchFamily="66" charset="0"/>
                <a:sym typeface="Wingdings" pitchFamily="2" charset="2"/>
              </a:rPr>
            </a:br>
            <a:r>
              <a:rPr lang="tr-TR" altLang="tr-TR" sz="2000" dirty="0" smtClean="0">
                <a:solidFill>
                  <a:srgbClr val="0070C0"/>
                </a:solidFill>
                <a:latin typeface="Comic Sans MS" pitchFamily="66" charset="0"/>
                <a:sym typeface="Wingdings" pitchFamily="2" charset="2"/>
              </a:rPr>
              <a:t>MERAL TEMİZYÜREK</a:t>
            </a:r>
          </a:p>
          <a:p>
            <a:pPr algn="ctr">
              <a:buFont typeface="Arial" charset="0"/>
              <a:buNone/>
            </a:pPr>
            <a:endParaRPr lang="tr-TR" altLang="tr-TR" sz="1200" dirty="0" smtClean="0">
              <a:solidFill>
                <a:srgbClr val="0070C0"/>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sz="half" idx="1"/>
          </p:nvPr>
        </p:nvSpPr>
        <p:spPr>
          <a:xfrm>
            <a:off x="571500" y="2857500"/>
            <a:ext cx="8305800" cy="4343400"/>
          </a:xfrm>
        </p:spPr>
        <p:txBody>
          <a:bodyPr/>
          <a:lstStyle/>
          <a:p>
            <a:pPr algn="ctr" eaLnBrk="1" hangingPunct="1">
              <a:buFontTx/>
              <a:buNone/>
            </a:pPr>
            <a:r>
              <a:rPr lang="tr-TR" altLang="tr-TR" sz="2700" smtClean="0"/>
              <a:t>   </a:t>
            </a:r>
            <a:r>
              <a:rPr lang="tr-TR" altLang="tr-TR" sz="3600" smtClean="0">
                <a:latin typeface="Comic Sans MS" pitchFamily="66" charset="0"/>
              </a:rPr>
              <a:t>Verimli ders çalışma amaç doğrultusunda planlı ve programlı çalışmaktır.  Verimli ders çalışmak sadece ders çalışmak için zaman ayırarak diğer etkinlikleri göz ardı etmek değildir.  </a:t>
            </a:r>
          </a:p>
        </p:txBody>
      </p:sp>
      <p:sp>
        <p:nvSpPr>
          <p:cNvPr id="5" name="4 Metin kutusu"/>
          <p:cNvSpPr txBox="1">
            <a:spLocks noChangeArrowheads="1"/>
          </p:cNvSpPr>
          <p:nvPr/>
        </p:nvSpPr>
        <p:spPr bwMode="auto">
          <a:xfrm>
            <a:off x="1285875" y="1714500"/>
            <a:ext cx="6429375" cy="1200150"/>
          </a:xfrm>
          <a:prstGeom prst="rect">
            <a:avLst/>
          </a:prstGeom>
          <a:noFill/>
          <a:ln w="9525">
            <a:noFill/>
            <a:miter lim="800000"/>
            <a:headEnd/>
            <a:tailEnd/>
          </a:ln>
        </p:spPr>
        <p:txBody>
          <a:bodyPr>
            <a:spAutoFit/>
          </a:bodyPr>
          <a:lstStyle/>
          <a:p>
            <a:pPr algn="ctr"/>
            <a:r>
              <a:rPr lang="tr-TR" altLang="tr-TR" sz="3600" b="1" dirty="0">
                <a:solidFill>
                  <a:srgbClr val="FF0000"/>
                </a:solidFill>
                <a:latin typeface="Comic Sans MS" pitchFamily="66" charset="0"/>
              </a:rPr>
              <a:t>VERİMLİ DERS ÇALIŞMA NEDİR?</a:t>
            </a:r>
          </a:p>
        </p:txBody>
      </p:sp>
    </p:spTree>
    <p:custDataLst>
      <p:tags r:id="rId1"/>
    </p:custDataLst>
  </p:cSld>
  <p:clrMapOvr>
    <a:masterClrMapping/>
  </p:clrMapOvr>
  <p:transition>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62">
                                            <p:txEl>
                                              <p:pRg st="0" end="0"/>
                                            </p:txEl>
                                          </p:spTgt>
                                        </p:tgtEl>
                                        <p:attrNameLst>
                                          <p:attrName>style.visibility</p:attrName>
                                        </p:attrNameLst>
                                      </p:cBhvr>
                                      <p:to>
                                        <p:strVal val="visible"/>
                                      </p:to>
                                    </p:set>
                                    <p:animEffect transition="in" filter="box(in)">
                                      <p:cBhvr>
                                        <p:cTn id="12" dur="500"/>
                                        <p:tgtEl>
                                          <p:spTgt spid="409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EDA\Desktop\verimli çalışma\southwest-desert-road.jpg"/>
          <p:cNvPicPr>
            <a:picLocks noChangeAspect="1" noChangeArrowheads="1"/>
          </p:cNvPicPr>
          <p:nvPr/>
        </p:nvPicPr>
        <p:blipFill>
          <a:blip r:embed="rId2" cstate="print"/>
          <a:srcRect/>
          <a:stretch>
            <a:fillRect/>
          </a:stretch>
        </p:blipFill>
        <p:spPr bwMode="auto">
          <a:xfrm>
            <a:off x="4763" y="0"/>
            <a:ext cx="9139237" cy="6858000"/>
          </a:xfrm>
          <a:prstGeom prst="rect">
            <a:avLst/>
          </a:prstGeom>
          <a:noFill/>
          <a:ln w="9525">
            <a:solidFill>
              <a:schemeClr val="tx1"/>
            </a:solidFill>
            <a:miter lim="800000"/>
            <a:headEnd/>
            <a:tailEnd/>
          </a:ln>
        </p:spPr>
      </p:pic>
      <p:sp>
        <p:nvSpPr>
          <p:cNvPr id="6" name="5 Dikdörtgen"/>
          <p:cNvSpPr/>
          <p:nvPr/>
        </p:nvSpPr>
        <p:spPr>
          <a:xfrm>
            <a:off x="3643313" y="2428875"/>
            <a:ext cx="1714500" cy="857250"/>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800" b="1" dirty="0">
                <a:solidFill>
                  <a:srgbClr val="C00000"/>
                </a:solidFill>
                <a:latin typeface="Comic Sans MS" pitchFamily="66" charset="0"/>
              </a:rPr>
              <a:t>BAŞARI</a:t>
            </a:r>
          </a:p>
        </p:txBody>
      </p:sp>
      <p:cxnSp>
        <p:nvCxnSpPr>
          <p:cNvPr id="10" name="9 Düz Bağlayıcı"/>
          <p:cNvCxnSpPr/>
          <p:nvPr/>
        </p:nvCxnSpPr>
        <p:spPr>
          <a:xfrm rot="5400000" flipH="1" flipV="1">
            <a:off x="4322763" y="3463925"/>
            <a:ext cx="3571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21 Dikdörtgen"/>
          <p:cNvSpPr/>
          <p:nvPr/>
        </p:nvSpPr>
        <p:spPr>
          <a:xfrm>
            <a:off x="71438" y="3571875"/>
            <a:ext cx="1285875" cy="857250"/>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solidFill>
                <a:schemeClr val="tx1"/>
              </a:solidFill>
            </a:endParaRPr>
          </a:p>
        </p:txBody>
      </p:sp>
      <p:cxnSp>
        <p:nvCxnSpPr>
          <p:cNvPr id="23" name="22 Düz Bağlayıcı"/>
          <p:cNvCxnSpPr/>
          <p:nvPr/>
        </p:nvCxnSpPr>
        <p:spPr>
          <a:xfrm rot="5400000" flipH="1" flipV="1">
            <a:off x="534988" y="4606925"/>
            <a:ext cx="35718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23 Dikdörtgen"/>
          <p:cNvSpPr/>
          <p:nvPr/>
        </p:nvSpPr>
        <p:spPr>
          <a:xfrm>
            <a:off x="1428750" y="3571875"/>
            <a:ext cx="1071563" cy="714375"/>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tx1"/>
                </a:solidFill>
                <a:latin typeface="Comic Sans MS" pitchFamily="66" charset="0"/>
              </a:rPr>
              <a:t>Aktif dinleme</a:t>
            </a:r>
          </a:p>
        </p:txBody>
      </p:sp>
      <p:sp>
        <p:nvSpPr>
          <p:cNvPr id="26" name="25 Dikdörtgen"/>
          <p:cNvSpPr/>
          <p:nvPr/>
        </p:nvSpPr>
        <p:spPr>
          <a:xfrm>
            <a:off x="7858125" y="3929063"/>
            <a:ext cx="1285875" cy="928687"/>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b="1" dirty="0">
              <a:solidFill>
                <a:srgbClr val="C00000"/>
              </a:solidFill>
            </a:endParaRPr>
          </a:p>
        </p:txBody>
      </p:sp>
      <p:cxnSp>
        <p:nvCxnSpPr>
          <p:cNvPr id="27" name="26 Düz Bağlayıcı"/>
          <p:cNvCxnSpPr/>
          <p:nvPr/>
        </p:nvCxnSpPr>
        <p:spPr>
          <a:xfrm rot="5400000">
            <a:off x="8358982" y="5001419"/>
            <a:ext cx="28575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27 Dikdörtgen"/>
          <p:cNvSpPr/>
          <p:nvPr/>
        </p:nvSpPr>
        <p:spPr>
          <a:xfrm>
            <a:off x="6786563" y="3714750"/>
            <a:ext cx="1025525" cy="785813"/>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b="1" dirty="0">
                <a:solidFill>
                  <a:schemeClr val="tx1"/>
                </a:solidFill>
                <a:latin typeface="Comic Sans MS" pitchFamily="66" charset="0"/>
              </a:rPr>
              <a:t>Planlı çalışma</a:t>
            </a:r>
          </a:p>
        </p:txBody>
      </p:sp>
      <p:cxnSp>
        <p:nvCxnSpPr>
          <p:cNvPr id="29" name="28 Düz Bağlayıcı"/>
          <p:cNvCxnSpPr/>
          <p:nvPr/>
        </p:nvCxnSpPr>
        <p:spPr>
          <a:xfrm rot="5400000">
            <a:off x="7215981" y="4571207"/>
            <a:ext cx="14287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29 Dikdörtgen"/>
          <p:cNvSpPr/>
          <p:nvPr/>
        </p:nvSpPr>
        <p:spPr>
          <a:xfrm>
            <a:off x="2571750" y="3284538"/>
            <a:ext cx="928688" cy="644525"/>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a:solidFill>
                  <a:schemeClr val="tx1"/>
                </a:solidFill>
                <a:latin typeface="Comic Sans MS" pitchFamily="66" charset="0"/>
              </a:rPr>
              <a:t>Tekrar</a:t>
            </a:r>
          </a:p>
        </p:txBody>
      </p:sp>
      <p:sp>
        <p:nvSpPr>
          <p:cNvPr id="32" name="31 Dikdörtgen"/>
          <p:cNvSpPr/>
          <p:nvPr/>
        </p:nvSpPr>
        <p:spPr>
          <a:xfrm>
            <a:off x="5500688" y="3214688"/>
            <a:ext cx="1143000" cy="785812"/>
          </a:xfrm>
          <a:prstGeom prst="rect">
            <a:avLst/>
          </a:prstGeom>
          <a:solidFill>
            <a:schemeClr val="accent2">
              <a:lumMod val="20000"/>
              <a:lumOff val="80000"/>
            </a:schemeClr>
          </a:solidFill>
          <a:ln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1600" b="1" dirty="0">
                <a:solidFill>
                  <a:schemeClr val="tx1"/>
                </a:solidFill>
                <a:latin typeface="Comic Sans MS" pitchFamily="66" charset="0"/>
              </a:rPr>
              <a:t>Zamanı verimli kullanma</a:t>
            </a:r>
          </a:p>
        </p:txBody>
      </p:sp>
      <p:cxnSp>
        <p:nvCxnSpPr>
          <p:cNvPr id="33" name="32 Düz Bağlayıcı"/>
          <p:cNvCxnSpPr/>
          <p:nvPr/>
        </p:nvCxnSpPr>
        <p:spPr>
          <a:xfrm rot="5400000" flipH="1" flipV="1">
            <a:off x="5965031" y="4107657"/>
            <a:ext cx="2143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39 Dikdörtgen"/>
          <p:cNvSpPr>
            <a:spLocks noChangeArrowheads="1"/>
          </p:cNvSpPr>
          <p:nvPr/>
        </p:nvSpPr>
        <p:spPr bwMode="auto">
          <a:xfrm>
            <a:off x="0" y="3786188"/>
            <a:ext cx="1428750" cy="369887"/>
          </a:xfrm>
          <a:prstGeom prst="rect">
            <a:avLst/>
          </a:prstGeom>
          <a:noFill/>
          <a:ln w="9525">
            <a:noFill/>
            <a:miter lim="800000"/>
            <a:headEnd/>
            <a:tailEnd/>
          </a:ln>
        </p:spPr>
        <p:txBody>
          <a:bodyPr>
            <a:spAutoFit/>
          </a:bodyPr>
          <a:lstStyle/>
          <a:p>
            <a:r>
              <a:rPr lang="tr-TR" altLang="tr-TR" b="1">
                <a:latin typeface="Comic Sans MS" pitchFamily="66" charset="0"/>
              </a:rPr>
              <a:t>Motivasyon</a:t>
            </a:r>
            <a:endParaRPr lang="tr-TR" altLang="tr-TR">
              <a:latin typeface="Calibri" pitchFamily="34" charset="0"/>
            </a:endParaRPr>
          </a:p>
        </p:txBody>
      </p:sp>
      <p:sp>
        <p:nvSpPr>
          <p:cNvPr id="41" name="40 Dikdörtgen"/>
          <p:cNvSpPr>
            <a:spLocks noChangeArrowheads="1"/>
          </p:cNvSpPr>
          <p:nvPr/>
        </p:nvSpPr>
        <p:spPr bwMode="auto">
          <a:xfrm>
            <a:off x="7858125" y="4068763"/>
            <a:ext cx="1285875" cy="646112"/>
          </a:xfrm>
          <a:prstGeom prst="rect">
            <a:avLst/>
          </a:prstGeom>
          <a:noFill/>
          <a:ln w="9525">
            <a:noFill/>
            <a:miter lim="800000"/>
            <a:headEnd/>
            <a:tailEnd/>
          </a:ln>
        </p:spPr>
        <p:txBody>
          <a:bodyPr>
            <a:spAutoFit/>
          </a:bodyPr>
          <a:lstStyle/>
          <a:p>
            <a:pPr algn="ctr"/>
            <a:r>
              <a:rPr lang="tr-TR" altLang="tr-TR" b="1">
                <a:latin typeface="Comic Sans MS" pitchFamily="66" charset="0"/>
              </a:rPr>
              <a:t>Hedef belirleme</a:t>
            </a:r>
            <a:endParaRPr lang="tr-TR" altLang="tr-TR" b="1">
              <a:latin typeface="Calibri" pitchFamily="34" charset="0"/>
            </a:endParaRPr>
          </a:p>
        </p:txBody>
      </p:sp>
      <p:cxnSp>
        <p:nvCxnSpPr>
          <p:cNvPr id="48" name="47 Düz Bağlayıcı"/>
          <p:cNvCxnSpPr/>
          <p:nvPr/>
        </p:nvCxnSpPr>
        <p:spPr>
          <a:xfrm rot="5400000" flipH="1" flipV="1">
            <a:off x="2999581" y="3999707"/>
            <a:ext cx="142875"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48 Düz Bağlayıcı"/>
          <p:cNvCxnSpPr/>
          <p:nvPr/>
        </p:nvCxnSpPr>
        <p:spPr>
          <a:xfrm rot="5400000" flipH="1" flipV="1">
            <a:off x="1932782" y="4361656"/>
            <a:ext cx="13335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heckerboard(across)">
                                      <p:cBhvr>
                                        <p:cTn id="15" dur="500"/>
                                        <p:tgtEl>
                                          <p:spTgt spid="2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heckerboard(across)">
                                      <p:cBhvr>
                                        <p:cTn id="18" dur="500"/>
                                        <p:tgtEl>
                                          <p:spTgt spid="2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checkerboard(across)">
                                      <p:cBhvr>
                                        <p:cTn id="21" dur="500"/>
                                        <p:tgtEl>
                                          <p:spTgt spid="4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heckerboard(across)">
                                      <p:cBhvr>
                                        <p:cTn id="26" dur="500"/>
                                        <p:tgtEl>
                                          <p:spTgt spid="26"/>
                                        </p:tgtEl>
                                      </p:cBhvr>
                                    </p:animEffect>
                                  </p:childTnLst>
                                </p:cTn>
                              </p:par>
                              <p:par>
                                <p:cTn id="27" presetID="5" presetClass="entr" presetSubtype="1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checkerboard(across)">
                                      <p:cBhvr>
                                        <p:cTn id="29" dur="500"/>
                                        <p:tgtEl>
                                          <p:spTgt spid="41"/>
                                        </p:tgtEl>
                                      </p:cBhvr>
                                    </p:animEffect>
                                  </p:childTnLst>
                                </p:cTn>
                              </p:par>
                              <p:par>
                                <p:cTn id="30" presetID="5" presetClass="entr" presetSubtype="1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checkerboard(across)">
                                      <p:cBhvr>
                                        <p:cTn id="32" dur="500"/>
                                        <p:tgtEl>
                                          <p:spTgt spid="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par>
                                <p:cTn id="38" presetID="5" presetClass="entr" presetSubtype="1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checkerboard(across)">
                                      <p:cBhvr>
                                        <p:cTn id="40" dur="500"/>
                                        <p:tgtEl>
                                          <p:spTgt spid="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heckerboard(across)">
                                      <p:cBhvr>
                                        <p:cTn id="45" dur="500"/>
                                        <p:tgtEl>
                                          <p:spTgt spid="28"/>
                                        </p:tgtEl>
                                      </p:cBhvr>
                                    </p:animEffect>
                                  </p:childTnLst>
                                </p:cTn>
                              </p:par>
                              <p:par>
                                <p:cTn id="46" presetID="5" presetClass="entr" presetSubtype="1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checkerboard(across)">
                                      <p:cBhvr>
                                        <p:cTn id="48" dur="500"/>
                                        <p:tgtEl>
                                          <p:spTgt spid="2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checkerboard(across)">
                                      <p:cBhvr>
                                        <p:cTn id="53" dur="500"/>
                                        <p:tgtEl>
                                          <p:spTgt spid="32"/>
                                        </p:tgtEl>
                                      </p:cBhvr>
                                    </p:animEffect>
                                  </p:childTnLst>
                                </p:cTn>
                              </p:par>
                              <p:par>
                                <p:cTn id="54" presetID="5" presetClass="entr" presetSubtype="1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checkerboard(across)">
                                      <p:cBhvr>
                                        <p:cTn id="56" dur="500"/>
                                        <p:tgtEl>
                                          <p:spTgt spid="3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checkerboard(across)">
                                      <p:cBhvr>
                                        <p:cTn id="61" dur="500"/>
                                        <p:tgtEl>
                                          <p:spTgt spid="30"/>
                                        </p:tgtEl>
                                      </p:cBhvr>
                                    </p:animEffect>
                                  </p:childTnLst>
                                </p:cTn>
                              </p:par>
                              <p:par>
                                <p:cTn id="62" presetID="5" presetClass="entr" presetSubtype="1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checkerboard(across)">
                                      <p:cBhvr>
                                        <p:cTn id="6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8" grpId="0" animBg="1"/>
      <p:bldP spid="30" grpId="0" animBg="1"/>
      <p:bldP spid="32" grpId="0" animBg="1"/>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171450"/>
            <a:ext cx="9144000" cy="731678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344488" y="-387350"/>
            <a:ext cx="9596438" cy="73453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verimli-calisma">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verimli-calisma</Template>
  <TotalTime>101</TotalTime>
  <Words>607</Words>
  <Application>Microsoft Office PowerPoint</Application>
  <PresentationFormat>Ekran Gösterisi (4:3)</PresentationFormat>
  <Paragraphs>123</Paragraphs>
  <Slides>34</Slides>
  <Notes>3</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verimli-calisma</vt:lpstr>
      <vt:lpstr>  BAŞARIYA GİDEN YOLDA   “VERİMLİ ÇALIŞMA”</vt:lpstr>
      <vt:lpstr>Slayt 2</vt:lpstr>
      <vt:lpstr>Slayt 3</vt:lpstr>
      <vt:lpstr>Slayt 4</vt:lpstr>
      <vt:lpstr>Slayt 5</vt:lpstr>
      <vt:lpstr>Slayt 6</vt:lpstr>
      <vt:lpstr>Slayt 7</vt:lpstr>
      <vt:lpstr>Slayt 8</vt:lpstr>
      <vt:lpstr>Slayt 9</vt:lpstr>
      <vt:lpstr>Hedefinizi Belirleyin!  Bir şeyin hedef olabilmesi için;   * Ulaşılabilir olması,                      * Başka bir insana bağlı olmaması,                  * Somut ve net olması gerekir.   Daha çok çalışmalıyım   ......................... Hedef değildir Matematik dersinin sayılar konusunu çalışacağım..... Hedef Sınav sonucumu 30 puan yükselteceğim........... Hedef </vt:lpstr>
      <vt:lpstr>Slayt 11</vt:lpstr>
      <vt:lpstr>ETKİLİ DİNLEME</vt:lpstr>
      <vt:lpstr>Slayt 13</vt:lpstr>
      <vt:lpstr>“Bilgiler taze taze sınava giriyoruz.   Peki neden sınav öncesi çalışmak faydalı değil?”  </vt:lpstr>
      <vt:lpstr>Hafızanın işleyişi ve unutma</vt:lpstr>
      <vt:lpstr>Slayt 16</vt:lpstr>
      <vt:lpstr>Slayt 17</vt:lpstr>
      <vt:lpstr>Slayt 18</vt:lpstr>
      <vt:lpstr>Slayt 19</vt:lpstr>
      <vt:lpstr>Slayt 20</vt:lpstr>
      <vt:lpstr>   PROGRAMLI ÇALIŞMANIN      AVANTAJLARI: * Her işe daha rahat zaman ayırmanızı  *Her derse zaman ayırma öğrencide güven oluşturur. *Günü gününe çalışma panik duygusunu azaltır. * Çalışma verimini yükseltir. *Öğrenilecek konuyu uzun zamana yayarak daha kalıcı ve etkili olmasını sağlar. *Bilinçli bir plan yapmanız derse daha kolay motive olmanızı sağlar. </vt:lpstr>
      <vt:lpstr>Slayt 22</vt:lpstr>
      <vt:lpstr>Slayt 23</vt:lpstr>
      <vt:lpstr>Slayt 24</vt:lpstr>
      <vt:lpstr>Slayt 25</vt:lpstr>
      <vt:lpstr>Slayt 26</vt:lpstr>
      <vt:lpstr>Slayt 27</vt:lpstr>
      <vt:lpstr>Slayt 28</vt:lpstr>
      <vt:lpstr>ZAMANIN İYİ KULLANILMASI  VE PLANLANMASI NASIL BİR ZAMANLAMA ,DERS ÇALIŞIRKEN EN YÜKSEK VERİMİ SAĞLAR</vt:lpstr>
      <vt:lpstr>Slayt 30</vt:lpstr>
      <vt:lpstr>Slayt 31</vt:lpstr>
      <vt:lpstr>Başlamak için en uygun zaman: ŞİMDİ!!!</vt:lpstr>
      <vt:lpstr>Slayt 33</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BAŞARIYA GİDEN YOLDA   “VERİMLİ ÇALIŞMA”</dc:title>
  <dc:creator>PC</dc:creator>
  <cp:lastModifiedBy>PC</cp:lastModifiedBy>
  <cp:revision>16</cp:revision>
  <cp:lastPrinted>2013-09-26T12:05:42Z</cp:lastPrinted>
  <dcterms:created xsi:type="dcterms:W3CDTF">2017-11-13T07:17:18Z</dcterms:created>
  <dcterms:modified xsi:type="dcterms:W3CDTF">2017-11-13T09:05:34Z</dcterms:modified>
</cp:coreProperties>
</file>